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2"/>
  </p:notesMasterIdLst>
  <p:sldIdLst>
    <p:sldId id="256" r:id="rId2"/>
    <p:sldId id="257" r:id="rId3"/>
    <p:sldId id="259" r:id="rId4"/>
    <p:sldId id="261" r:id="rId5"/>
    <p:sldId id="264" r:id="rId6"/>
    <p:sldId id="273" r:id="rId7"/>
    <p:sldId id="287" r:id="rId8"/>
    <p:sldId id="267" r:id="rId9"/>
    <p:sldId id="289" r:id="rId10"/>
    <p:sldId id="279" r:id="rId11"/>
  </p:sldIdLst>
  <p:sldSz cx="9144000" cy="5143500" type="screen16x9"/>
  <p:notesSz cx="6858000" cy="9144000"/>
  <p:embeddedFontLst>
    <p:embeddedFont>
      <p:font typeface="Roboto Slab Regular" panose="020B0604020202020204" charset="0"/>
      <p:regular r:id="rId13"/>
      <p:bold r:id="rId14"/>
    </p:embeddedFont>
    <p:embeddedFont>
      <p:font typeface="Lato Light"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F01BDE-CA7C-4C50-AF75-1973043148C7}">
  <a:tblStyle styleId="{2CF01BDE-CA7C-4C50-AF75-1973043148C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4" d="100"/>
          <a:sy n="94"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78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1"/>
              </a:buClr>
              <a:buSzPts val="3000"/>
              <a:buChar char="○"/>
              <a:defRPr sz="3000" i="1"/>
            </a:lvl1pPr>
            <a:lvl2pPr marL="914400" lvl="1" indent="-419100" algn="ctr" rtl="0">
              <a:spcBef>
                <a:spcPts val="1000"/>
              </a:spcBef>
              <a:spcAft>
                <a:spcPts val="0"/>
              </a:spcAft>
              <a:buClr>
                <a:schemeClr val="dk1"/>
              </a:buClr>
              <a:buSzPts val="3000"/>
              <a:buChar char="◦"/>
              <a:defRPr sz="3000" i="1"/>
            </a:lvl2pPr>
            <a:lvl3pPr marL="1371600" lvl="2" indent="-419100" algn="ctr" rtl="0">
              <a:spcBef>
                <a:spcPts val="1000"/>
              </a:spcBef>
              <a:spcAft>
                <a:spcPts val="0"/>
              </a:spcAft>
              <a:buClr>
                <a:schemeClr val="dk1"/>
              </a:buClr>
              <a:buSzPts val="3000"/>
              <a:buChar char="◦"/>
              <a:defRPr sz="3000" i="1"/>
            </a:lvl3pPr>
            <a:lvl4pPr marL="1828800" lvl="3" indent="-419100" algn="ctr" rtl="0">
              <a:spcBef>
                <a:spcPts val="1000"/>
              </a:spcBef>
              <a:spcAft>
                <a:spcPts val="0"/>
              </a:spcAft>
              <a:buSzPts val="3000"/>
              <a:buChar char="◦"/>
              <a:defRPr sz="3000" i="1"/>
            </a:lvl4pPr>
            <a:lvl5pPr marL="2286000" lvl="4" indent="-419100" algn="ctr" rtl="0">
              <a:spcBef>
                <a:spcPts val="1000"/>
              </a:spcBef>
              <a:spcAft>
                <a:spcPts val="0"/>
              </a:spcAft>
              <a:buSzPts val="3000"/>
              <a:buChar char="◦"/>
              <a:defRPr sz="3000" i="1"/>
            </a:lvl5pPr>
            <a:lvl6pPr marL="2743200" lvl="5" indent="-419100" algn="ctr" rtl="0">
              <a:spcBef>
                <a:spcPts val="1000"/>
              </a:spcBef>
              <a:spcAft>
                <a:spcPts val="0"/>
              </a:spcAft>
              <a:buSzPts val="3000"/>
              <a:buChar char="◦"/>
              <a:defRPr sz="3000" i="1"/>
            </a:lvl6pPr>
            <a:lvl7pPr marL="3200400" lvl="6" indent="-419100" algn="ctr" rtl="0">
              <a:spcBef>
                <a:spcPts val="1000"/>
              </a:spcBef>
              <a:spcAft>
                <a:spcPts val="0"/>
              </a:spcAft>
              <a:buSzPts val="3000"/>
              <a:buChar char="◦"/>
              <a:defRPr sz="3000" i="1"/>
            </a:lvl7pPr>
            <a:lvl8pPr marL="3657600" lvl="7" indent="-419100" algn="ctr" rtl="0">
              <a:spcBef>
                <a:spcPts val="1000"/>
              </a:spcBef>
              <a:spcAft>
                <a:spcPts val="0"/>
              </a:spcAft>
              <a:buSzPts val="3000"/>
              <a:buChar char="◦"/>
              <a:defRPr sz="3000" i="1"/>
            </a:lvl8pPr>
            <a:lvl9pPr marL="4114800" lvl="8" indent="-419100" algn="ctr">
              <a:spcBef>
                <a:spcPts val="1000"/>
              </a:spcBef>
              <a:spcAft>
                <a:spcPts val="1000"/>
              </a:spcAft>
              <a:buSzPts val="3000"/>
              <a:buChar char="◦"/>
              <a:defRPr sz="3000" i="1"/>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3692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9" r:id="rId8"/>
    <p:sldLayoutId id="2147483662"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gordanastankovic/s5fsbwhaxvul3pn1"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docs.google.com/presentation/d/1FmAXPHd-O6zOF65r5z61Z2vxwaivyw85jYPGtNBEx2g/edit?usp=sharing"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7n1ySzAB3a9-xVPdstpblajLtFh7r92f/edi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docs.google.com/presentation/d/1FmAXPHd-O6zOF65r5z61Z2vxwaivyw85jYPGtNBEx2g/edit?pli=1#slide=id.g77ce5d50db_1_0" TargetMode="External"/><Relationship Id="rId4" Type="http://schemas.openxmlformats.org/officeDocument/2006/relationships/hyperlink" Target="https://docs.google.com/presentation/d/1FmAXPHd-O6zOF65r5z61Z2vxwaivyw85jYPGtNBEx2g/edit#slide=id.gc6f972163_0_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FmAXPHd-O6zOF65r5z61Z2vxwaivyw85jYPGtNBEx2g/edit?pli=1#slide=id.gc6f972163_0_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FmAXPHd-O6zOF65r5z61Z2vxwaivyw85jYPGtNBEx2g/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QZ-Ps6D01h9uEw3IvjF0lF_a3m6QDIz/view?usp=sharing" TargetMode="External"/><Relationship Id="rId7" Type="http://schemas.openxmlformats.org/officeDocument/2006/relationships/hyperlink" Target="https://docs.google.com/presentation/d/1FmAXPHd-O6zOF65r5z61Z2vxwaivyw85jYPGtNBEx2g/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docs.google.com/document/d/1qHb4DPFk5Pt8fSsLN9Yz0LLePjOxJdPEyAyFzCSStP8/edit" TargetMode="External"/><Relationship Id="rId5" Type="http://schemas.openxmlformats.org/officeDocument/2006/relationships/hyperlink" Target="https://docs.google.com/forms/d/e/1FAIpQLSemAUqqeFpopz7s1yTGZTTzGDyk7b3QID-4z03spuKFCRl_Lg/viewform" TargetMode="External"/><Relationship Id="rId4" Type="http://schemas.openxmlformats.org/officeDocument/2006/relationships/hyperlink" Target="https://drive.google.com/file/d/1iGHZ0er8AZM6GsUj9Wp69_UJwiQjRD84/view?usp=shar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presentation/d/1FmAXPHd-O6zOF65r5z61Z2vxwaivyw85jYPGtNBEx2g/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BpgCH4YtnZr8DuySZNh99BT76YtTYMs8MZE7e95yym8/edit#gid=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docs.google.com/presentation/d/1FmAXPHd-O6zOF65r5z61Z2vxwaivyw85jYPGtNBEx2g/edit?usp=shari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docs.google.com/presentation/d/1FmAXPHd-O6zOF65r5z61Z2vxwaivyw85jYPGtNBEx2g/edit?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t>Опис наставе на даљину предмета </a:t>
            </a:r>
            <a:r>
              <a:rPr lang="sr-Cyrl-RS" b="1" dirty="0" smtClean="0"/>
              <a:t>математика</a:t>
            </a:r>
            <a:endParaRP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8"/>
          <p:cNvSpPr txBox="1">
            <a:spLocks noGrp="1"/>
          </p:cNvSpPr>
          <p:nvPr>
            <p:ph type="ctrTitle" idx="4294967295"/>
          </p:nvPr>
        </p:nvSpPr>
        <p:spPr>
          <a:xfrm>
            <a:off x="1578429" y="612935"/>
            <a:ext cx="5818708" cy="64980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Cyrl-RS" sz="3600" dirty="0" smtClean="0">
                <a:solidFill>
                  <a:srgbClr val="FFFFFF"/>
                </a:solidFill>
              </a:rPr>
              <a:t>Уместо закључка</a:t>
            </a:r>
            <a:endParaRPr sz="3600" dirty="0">
              <a:solidFill>
                <a:srgbClr val="FFFFFF"/>
              </a:solidFill>
            </a:endParaRPr>
          </a:p>
        </p:txBody>
      </p:sp>
      <p:sp>
        <p:nvSpPr>
          <p:cNvPr id="594" name="Google Shape;594;p38"/>
          <p:cNvSpPr txBox="1">
            <a:spLocks noGrp="1"/>
          </p:cNvSpPr>
          <p:nvPr>
            <p:ph type="subTitle" idx="4294967295"/>
          </p:nvPr>
        </p:nvSpPr>
        <p:spPr>
          <a:xfrm>
            <a:off x="3856410" y="3913239"/>
            <a:ext cx="4674787" cy="638523"/>
          </a:xfrm>
          <a:prstGeom prst="rect">
            <a:avLst/>
          </a:prstGeom>
        </p:spPr>
        <p:txBody>
          <a:bodyPr spcFirstLastPara="1" wrap="square" lIns="91425" tIns="91425" rIns="91425" bIns="91425" anchor="t" anchorCtr="0">
            <a:noAutofit/>
          </a:bodyPr>
          <a:lstStyle/>
          <a:p>
            <a:pPr marL="0" lvl="0" indent="0">
              <a:buNone/>
            </a:pPr>
            <a:r>
              <a:rPr lang="sr-Latn-RS" sz="1400" dirty="0" smtClean="0">
                <a:hlinkClick r:id="rId3"/>
              </a:rPr>
              <a:t>https</a:t>
            </a:r>
            <a:r>
              <a:rPr lang="sr-Latn-RS" sz="1400" dirty="0">
                <a:hlinkClick r:id="rId3"/>
              </a:rPr>
              <a:t>://padlet.com/gordanastankovic/s5fsbwhaxvul3pn1</a:t>
            </a:r>
            <a:endParaRPr dirty="0">
              <a:solidFill>
                <a:srgbClr val="4A5C65"/>
              </a:solidFill>
            </a:endParaRPr>
          </a:p>
          <a:p>
            <a:pPr marL="0" lvl="0" indent="0" algn="l" rtl="0">
              <a:spcBef>
                <a:spcPts val="1000"/>
              </a:spcBef>
              <a:spcAft>
                <a:spcPts val="1000"/>
              </a:spcAft>
              <a:buClr>
                <a:schemeClr val="dk1"/>
              </a:buClr>
              <a:buSzPts val="1100"/>
              <a:buFont typeface="Arial"/>
              <a:buNone/>
            </a:pPr>
            <a:endParaRPr sz="1800" dirty="0">
              <a:solidFill>
                <a:srgbClr val="4A5C65"/>
              </a:solidFill>
            </a:endParaRPr>
          </a:p>
        </p:txBody>
      </p:sp>
      <p:sp>
        <p:nvSpPr>
          <p:cNvPr id="3" name="TextBox 2"/>
          <p:cNvSpPr txBox="1"/>
          <p:nvPr/>
        </p:nvSpPr>
        <p:spPr>
          <a:xfrm>
            <a:off x="785609" y="1353277"/>
            <a:ext cx="3138614" cy="2246769"/>
          </a:xfrm>
          <a:prstGeom prst="rect">
            <a:avLst/>
          </a:prstGeom>
          <a:noFill/>
        </p:spPr>
        <p:txBody>
          <a:bodyPr wrap="square" rtlCol="0">
            <a:spAutoFit/>
          </a:bodyPr>
          <a:lstStyle/>
          <a:p>
            <a:r>
              <a:rPr lang="sr-Cyrl-RS" dirty="0">
                <a:solidFill>
                  <a:schemeClr val="accent4">
                    <a:lumMod val="75000"/>
                  </a:schemeClr>
                </a:solidFill>
              </a:rPr>
              <a:t>Морам да истакнем, да се сматрам већ награђеном, својим ђацима и њиховим </a:t>
            </a:r>
            <a:r>
              <a:rPr lang="sr-Cyrl-RS" dirty="0" smtClean="0">
                <a:solidFill>
                  <a:schemeClr val="accent4">
                    <a:lumMod val="75000"/>
                  </a:schemeClr>
                </a:solidFill>
              </a:rPr>
              <a:t>коментарима, који ми омогућавају непосредан увид у то како ученици доживљавају наставу и дефинише поље за дањи развој квалитета наставе.</a:t>
            </a:r>
          </a:p>
          <a:p>
            <a:endParaRPr lang="sr-Latn-RS" dirty="0">
              <a:solidFill>
                <a:schemeClr val="accent4">
                  <a:lumMod val="75000"/>
                </a:schemeClr>
              </a:solidFill>
            </a:endParaRPr>
          </a:p>
          <a:p>
            <a:r>
              <a:rPr lang="sr-Cyrl-RS" dirty="0" smtClean="0">
                <a:solidFill>
                  <a:schemeClr val="accent4">
                    <a:lumMod val="75000"/>
                  </a:schemeClr>
                </a:solidFill>
              </a:rPr>
              <a:t>На слици тј. линку су неки од коментара мојих ученика.</a:t>
            </a:r>
          </a:p>
        </p:txBody>
      </p:sp>
      <p:pic>
        <p:nvPicPr>
          <p:cNvPr id="4" name="Picture 3"/>
          <p:cNvPicPr>
            <a:picLocks noChangeAspect="1"/>
          </p:cNvPicPr>
          <p:nvPr/>
        </p:nvPicPr>
        <p:blipFill rotWithShape="1">
          <a:blip r:embed="rId4"/>
          <a:srcRect l="1021" t="13564" r="1392" b="21190"/>
          <a:stretch/>
        </p:blipFill>
        <p:spPr>
          <a:xfrm>
            <a:off x="3924223" y="1353277"/>
            <a:ext cx="4530998" cy="2657224"/>
          </a:xfrm>
          <a:prstGeom prst="rect">
            <a:avLst/>
          </a:prstGeom>
        </p:spPr>
      </p:pic>
      <p:cxnSp>
        <p:nvCxnSpPr>
          <p:cNvPr id="5" name="Elbow Connector 4"/>
          <p:cNvCxnSpPr/>
          <p:nvPr/>
        </p:nvCxnSpPr>
        <p:spPr>
          <a:xfrm rot="16200000" flipH="1">
            <a:off x="3021634" y="3429576"/>
            <a:ext cx="785170" cy="732432"/>
          </a:xfrm>
          <a:prstGeom prst="bentConnector3">
            <a:avLst>
              <a:gd name="adj1" fmla="val 9917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51200" y="3157747"/>
            <a:ext cx="60521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47342" y="836256"/>
            <a:ext cx="941283" cy="307777"/>
          </a:xfrm>
          <a:prstGeom prst="rect">
            <a:avLst/>
          </a:prstGeom>
          <a:noFill/>
        </p:spPr>
        <p:txBody>
          <a:bodyPr wrap="none" rtlCol="0">
            <a:spAutoFit/>
          </a:bodyPr>
          <a:lstStyle/>
          <a:p>
            <a:r>
              <a:rPr lang="sr-Cyrl-RS" b="1" dirty="0" smtClean="0">
                <a:solidFill>
                  <a:schemeClr val="accent1"/>
                </a:solidFill>
                <a:hlinkClick r:id="rId5"/>
              </a:rPr>
              <a:t>галерија</a:t>
            </a:r>
            <a:endParaRPr lang="sr-Latn-RS" b="1" dirty="0">
              <a:solidFill>
                <a:schemeClr val="accent1"/>
              </a:solidFill>
            </a:endParaRPr>
          </a:p>
        </p:txBody>
      </p:sp>
      <p:sp>
        <p:nvSpPr>
          <p:cNvPr id="11" name="Down Arrow 10"/>
          <p:cNvSpPr/>
          <p:nvPr/>
        </p:nvSpPr>
        <p:spPr>
          <a:xfrm>
            <a:off x="7978822" y="432496"/>
            <a:ext cx="357636" cy="36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Cyrl-RS" dirty="0" smtClean="0"/>
              <a:t>Пре свега, уводне напомене</a:t>
            </a:r>
            <a:endParaRPr dirty="0"/>
          </a:p>
        </p:txBody>
      </p:sp>
      <p:sp>
        <p:nvSpPr>
          <p:cNvPr id="395" name="Google Shape;395;p16"/>
          <p:cNvSpPr txBox="1">
            <a:spLocks noGrp="1"/>
          </p:cNvSpPr>
          <p:nvPr>
            <p:ph type="body" idx="2"/>
          </p:nvPr>
        </p:nvSpPr>
        <p:spPr>
          <a:xfrm>
            <a:off x="479900" y="3905925"/>
            <a:ext cx="4417921"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sz="1400" b="1" dirty="0" smtClean="0">
                <a:solidFill>
                  <a:schemeClr val="accent5">
                    <a:lumMod val="75000"/>
                  </a:schemeClr>
                </a:solidFill>
              </a:rPr>
              <a:t>Линк за преглед недељног плана</a:t>
            </a:r>
            <a:endParaRPr sz="1400" b="1" dirty="0">
              <a:solidFill>
                <a:schemeClr val="accent5">
                  <a:lumMod val="75000"/>
                </a:schemeClr>
              </a:solidFill>
            </a:endParaRPr>
          </a:p>
          <a:p>
            <a:pPr marL="0" lvl="0" indent="0">
              <a:spcBef>
                <a:spcPts val="0"/>
              </a:spcBef>
              <a:buClr>
                <a:schemeClr val="dk1"/>
              </a:buClr>
              <a:buSzPts val="1100"/>
              <a:buNone/>
            </a:pPr>
            <a:r>
              <a:rPr lang="sr-Latn-RS" sz="1400" dirty="0">
                <a:hlinkClick r:id="rId3"/>
              </a:rPr>
              <a:t>https://docs.google.com/document/d/17n1ySzAB3a9-xVPdstpblajLtFh7r92f/edit</a:t>
            </a:r>
            <a:endParaRPr sz="1400" dirty="0">
              <a:solidFill>
                <a:srgbClr val="02BDC7"/>
              </a:solidFill>
            </a:endParaRPr>
          </a:p>
          <a:p>
            <a:pPr marL="0" lvl="0" indent="0" algn="l" rtl="0">
              <a:spcBef>
                <a:spcPts val="0"/>
              </a:spcBef>
              <a:spcAft>
                <a:spcPts val="0"/>
              </a:spcAft>
              <a:buNone/>
            </a:pPr>
            <a:endParaRPr sz="1400" dirty="0">
              <a:solidFill>
                <a:srgbClr val="02BDC7"/>
              </a:solidFill>
            </a:endParaRPr>
          </a:p>
        </p:txBody>
      </p:sp>
      <p:sp>
        <p:nvSpPr>
          <p:cNvPr id="396" name="Google Shape;396;p16"/>
          <p:cNvSpPr txBox="1">
            <a:spLocks noGrp="1"/>
          </p:cNvSpPr>
          <p:nvPr>
            <p:ph type="body" idx="1"/>
          </p:nvPr>
        </p:nvSpPr>
        <p:spPr>
          <a:xfrm>
            <a:off x="2830925" y="953729"/>
            <a:ext cx="2516400" cy="283352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sr-Cyrl-RS" sz="1600" b="1" dirty="0" smtClean="0">
                <a:solidFill>
                  <a:srgbClr val="4A5C65"/>
                </a:solidFill>
              </a:rPr>
              <a:t>Изненада, се све десило.</a:t>
            </a:r>
            <a:r>
              <a:rPr lang="en-US" sz="1600" b="1" dirty="0" smtClean="0">
                <a:solidFill>
                  <a:srgbClr val="4A5C65"/>
                </a:solidFill>
              </a:rPr>
              <a:t> </a:t>
            </a:r>
            <a:r>
              <a:rPr lang="sr-Cyrl-RS" sz="1600" b="1" dirty="0" smtClean="0">
                <a:solidFill>
                  <a:srgbClr val="4A5C65"/>
                </a:solidFill>
              </a:rPr>
              <a:t>Одједном се требало снаћи у новој ситуацији</a:t>
            </a:r>
            <a:r>
              <a:rPr lang="en-US" sz="1600" b="1" dirty="0" smtClean="0">
                <a:solidFill>
                  <a:srgbClr val="4A5C65"/>
                </a:solidFill>
              </a:rPr>
              <a:t>.</a:t>
            </a:r>
          </a:p>
          <a:p>
            <a:pPr marL="0" lvl="0" indent="0" algn="l" rtl="0">
              <a:spcBef>
                <a:spcPts val="600"/>
              </a:spcBef>
              <a:spcAft>
                <a:spcPts val="0"/>
              </a:spcAft>
              <a:buClr>
                <a:schemeClr val="dk1"/>
              </a:buClr>
              <a:buSzPts val="1100"/>
              <a:buFont typeface="Arial"/>
              <a:buNone/>
            </a:pPr>
            <a:r>
              <a:rPr lang="sr-Cyrl-RS" sz="1600" b="1" dirty="0">
                <a:solidFill>
                  <a:srgbClr val="4A5C65"/>
                </a:solidFill>
              </a:rPr>
              <a:t>К</a:t>
            </a:r>
            <a:r>
              <a:rPr lang="sr-Cyrl-RS" sz="1600" b="1" dirty="0" smtClean="0">
                <a:solidFill>
                  <a:srgbClr val="4A5C65"/>
                </a:solidFill>
              </a:rPr>
              <a:t>ао наставници математике, мени је било од значаја да успоставим контактну наставу и одржим претходно остварен одговоран однос пун узајамног поверења.</a:t>
            </a:r>
          </a:p>
          <a:p>
            <a:pPr marL="0" lvl="0" indent="0" algn="l" rtl="0">
              <a:spcBef>
                <a:spcPts val="600"/>
              </a:spcBef>
              <a:spcAft>
                <a:spcPts val="0"/>
              </a:spcAft>
              <a:buClr>
                <a:schemeClr val="dk1"/>
              </a:buClr>
              <a:buSzPts val="1100"/>
              <a:buFont typeface="Arial"/>
              <a:buNone/>
            </a:pPr>
            <a:endParaRPr sz="1600" dirty="0"/>
          </a:p>
          <a:p>
            <a:pPr marL="0" lvl="0" indent="0" algn="l" rtl="0">
              <a:spcBef>
                <a:spcPts val="600"/>
              </a:spcBef>
              <a:spcAft>
                <a:spcPts val="0"/>
              </a:spcAft>
              <a:buClr>
                <a:schemeClr val="dk1"/>
              </a:buClr>
              <a:buSzPts val="1100"/>
              <a:buFont typeface="Arial"/>
              <a:buNone/>
            </a:pPr>
            <a:endParaRPr sz="1600" dirty="0"/>
          </a:p>
          <a:p>
            <a:pPr marL="0" lvl="0" indent="0" algn="l" rtl="0">
              <a:spcBef>
                <a:spcPts val="600"/>
              </a:spcBef>
              <a:spcAft>
                <a:spcPts val="0"/>
              </a:spcAft>
              <a:buClr>
                <a:schemeClr val="dk1"/>
              </a:buClr>
              <a:buSzPts val="1100"/>
              <a:buFont typeface="Arial"/>
              <a:buNone/>
            </a:pPr>
            <a:endParaRPr sz="1600" dirty="0"/>
          </a:p>
          <a:p>
            <a:pPr marL="0" lvl="0" indent="0" algn="l" rtl="0">
              <a:spcBef>
                <a:spcPts val="600"/>
              </a:spcBef>
              <a:spcAft>
                <a:spcPts val="1000"/>
              </a:spcAft>
              <a:buNone/>
            </a:pPr>
            <a:endParaRPr sz="2400" dirty="0">
              <a:solidFill>
                <a:srgbClr val="4A5C65"/>
              </a:solidFill>
            </a:endParaRPr>
          </a:p>
        </p:txBody>
      </p:sp>
      <p:sp>
        <p:nvSpPr>
          <p:cNvPr id="397" name="Google Shape;397;p16"/>
          <p:cNvSpPr txBox="1">
            <a:spLocks noGrp="1"/>
          </p:cNvSpPr>
          <p:nvPr>
            <p:ph type="body" idx="2"/>
          </p:nvPr>
        </p:nvSpPr>
        <p:spPr>
          <a:xfrm>
            <a:off x="5423600" y="953729"/>
            <a:ext cx="3051300" cy="2694039"/>
          </a:xfrm>
          <a:prstGeom prst="rect">
            <a:avLst/>
          </a:prstGeom>
        </p:spPr>
        <p:txBody>
          <a:bodyPr spcFirstLastPara="1" wrap="square" lIns="91425" tIns="91425" rIns="91425" bIns="91425" anchor="t" anchorCtr="0">
            <a:noAutofit/>
          </a:bodyPr>
          <a:lstStyle/>
          <a:p>
            <a:pPr marL="0" indent="0">
              <a:spcAft>
                <a:spcPts val="1000"/>
              </a:spcAft>
              <a:buNone/>
            </a:pPr>
            <a:r>
              <a:rPr lang="sr-Cyrl-RS" sz="1600" b="1" dirty="0">
                <a:solidFill>
                  <a:srgbClr val="4A5C65"/>
                </a:solidFill>
              </a:rPr>
              <a:t>Како сам </a:t>
            </a:r>
            <a:r>
              <a:rPr lang="sr-Cyrl-RS" sz="1600" b="1" dirty="0" smtClean="0">
                <a:solidFill>
                  <a:srgbClr val="4A5C65"/>
                </a:solidFill>
              </a:rPr>
              <a:t>аутор пројеката </a:t>
            </a:r>
            <a:r>
              <a:rPr lang="sr-Cyrl-RS" sz="1600" b="1" dirty="0">
                <a:solidFill>
                  <a:srgbClr val="4A5C65"/>
                </a:solidFill>
                <a:hlinkClick r:id="rId4"/>
              </a:rPr>
              <a:t>„Математичка  шареница“ </a:t>
            </a:r>
            <a:r>
              <a:rPr lang="sr-Cyrl-RS" sz="1600" b="1" dirty="0">
                <a:solidFill>
                  <a:srgbClr val="4A5C65"/>
                </a:solidFill>
              </a:rPr>
              <a:t>, са 60-так ђака, још за викенд сам имала активну вибер групу </a:t>
            </a:r>
            <a:r>
              <a:rPr lang="sr-Cyrl-RS" sz="1600" b="1" dirty="0">
                <a:solidFill>
                  <a:srgbClr val="4A5C65"/>
                </a:solidFill>
                <a:hlinkClick r:id="rId5"/>
              </a:rPr>
              <a:t>Корона </a:t>
            </a:r>
            <a:r>
              <a:rPr lang="sr-Cyrl-RS" sz="1600" b="1" dirty="0" smtClean="0">
                <a:solidFill>
                  <a:srgbClr val="4A5C65"/>
                </a:solidFill>
                <a:hlinkClick r:id="rId5"/>
              </a:rPr>
              <a:t>настава</a:t>
            </a:r>
            <a:r>
              <a:rPr lang="sr-Cyrl-RS" sz="1600" b="1" dirty="0" smtClean="0">
                <a:solidFill>
                  <a:srgbClr val="4A5C65"/>
                </a:solidFill>
              </a:rPr>
              <a:t>, у којој сам у првим моментима пружала подршку својим ученицима.</a:t>
            </a:r>
          </a:p>
          <a:p>
            <a:pPr marL="0" indent="0">
              <a:spcAft>
                <a:spcPts val="1000"/>
              </a:spcAft>
              <a:buNone/>
            </a:pPr>
            <a:r>
              <a:rPr lang="sr-Cyrl-RS" sz="1600" b="1" dirty="0" smtClean="0">
                <a:solidFill>
                  <a:srgbClr val="4A5C65"/>
                </a:solidFill>
              </a:rPr>
              <a:t>Касније су направљене  вибер групе по одељењима.</a:t>
            </a:r>
            <a:endParaRPr lang="sr-Cyrl-RS" sz="1600" b="1" dirty="0">
              <a:solidFill>
                <a:srgbClr val="4A5C65"/>
              </a:solidFill>
            </a:endParaRPr>
          </a:p>
          <a:p>
            <a:pPr marL="0" lvl="0" indent="0">
              <a:spcAft>
                <a:spcPts val="1000"/>
              </a:spcAft>
              <a:buNone/>
            </a:pPr>
            <a:r>
              <a:rPr lang="sr-Cyrl-RS" sz="1400" b="1" dirty="0" smtClean="0">
                <a:solidFill>
                  <a:schemeClr val="accent2"/>
                </a:solidFill>
              </a:rPr>
              <a:t>                                                                      /Плави подвучени текстови у презентацији  су                                     линкови  ка сликама./</a:t>
            </a:r>
            <a:endParaRPr sz="1400" b="1" dirty="0">
              <a:solidFill>
                <a:schemeClr val="accent2"/>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cxnSp>
        <p:nvCxnSpPr>
          <p:cNvPr id="9" name="Elbow Connector 8"/>
          <p:cNvCxnSpPr/>
          <p:nvPr/>
        </p:nvCxnSpPr>
        <p:spPr>
          <a:xfrm rot="16200000" flipV="1">
            <a:off x="4772157" y="3006622"/>
            <a:ext cx="1605176" cy="193429"/>
          </a:xfrm>
          <a:prstGeom prst="bentConnector4">
            <a:avLst>
              <a:gd name="adj1" fmla="val 8041"/>
              <a:gd name="adj2" fmla="val 218183"/>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41882" y="952361"/>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smtClean="0">
                <a:solidFill>
                  <a:srgbClr val="4A5C65"/>
                </a:solidFill>
              </a:rPr>
              <a:t> </a:t>
            </a:r>
            <a:r>
              <a:rPr lang="sr-Cyrl-RS" dirty="0" smtClean="0"/>
              <a:t>Циљ презентације</a:t>
            </a:r>
            <a:endParaRPr dirty="0"/>
          </a:p>
        </p:txBody>
      </p:sp>
      <p:sp>
        <p:nvSpPr>
          <p:cNvPr id="412" name="Google Shape;412;p18"/>
          <p:cNvSpPr txBox="1">
            <a:spLocks noGrp="1"/>
          </p:cNvSpPr>
          <p:nvPr>
            <p:ph type="subTitle" idx="1"/>
          </p:nvPr>
        </p:nvSpPr>
        <p:spPr>
          <a:xfrm>
            <a:off x="2611119" y="2112161"/>
            <a:ext cx="4018281" cy="848753"/>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sr-Cyrl-RS" b="1" dirty="0" smtClean="0"/>
              <a:t>Приказ технологије наставе:           </a:t>
            </a:r>
            <a:r>
              <a:rPr lang="sr-Cyrl-RS" dirty="0" smtClean="0"/>
              <a:t> 1.на кој начин се спроводи настава математике, 2. начин оцењивања</a:t>
            </a:r>
            <a:r>
              <a:rPr lang="sr-Cyrl-RS" dirty="0"/>
              <a:t>,</a:t>
            </a:r>
            <a:r>
              <a:rPr lang="sr-Cyrl-RS" dirty="0" smtClean="0"/>
              <a:t> 3.активности ученика и 4.активности наставника</a:t>
            </a:r>
            <a:r>
              <a:rPr lang="en-US" dirty="0" smtClean="0"/>
              <a:t>,</a:t>
            </a:r>
            <a:r>
              <a:rPr lang="sr-Cyrl-RS" dirty="0" smtClean="0"/>
              <a:t>              </a:t>
            </a:r>
            <a:r>
              <a:rPr lang="en-US" dirty="0" smtClean="0"/>
              <a:t> </a:t>
            </a:r>
            <a:r>
              <a:rPr lang="sr-Cyrl-RS" dirty="0" smtClean="0"/>
              <a:t>кроз тему купа и ваљак.</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t>Распоред спровођења наставе</a:t>
            </a:r>
            <a:endParaRPr dirty="0"/>
          </a:p>
        </p:txBody>
      </p:sp>
      <p:sp>
        <p:nvSpPr>
          <p:cNvPr id="424" name="Google Shape;424;p20"/>
          <p:cNvSpPr txBox="1">
            <a:spLocks noGrp="1"/>
          </p:cNvSpPr>
          <p:nvPr>
            <p:ph type="body" idx="1"/>
          </p:nvPr>
        </p:nvSpPr>
        <p:spPr>
          <a:xfrm>
            <a:off x="2423169" y="1105578"/>
            <a:ext cx="5694815" cy="3267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sr-Cyrl-RS" sz="1800" dirty="0" smtClean="0"/>
              <a:t>Спроводи се онлајн, у реалном времену по школском распореду, супротна смена од РТС3 програма за осме разреде.</a:t>
            </a:r>
          </a:p>
          <a:p>
            <a:pPr>
              <a:spcBef>
                <a:spcPts val="0"/>
              </a:spcBef>
            </a:pPr>
            <a:r>
              <a:rPr lang="sr-Cyrl-RS" sz="1800" dirty="0"/>
              <a:t>С</a:t>
            </a:r>
            <a:r>
              <a:rPr lang="sr-Cyrl-RS" sz="1800" dirty="0" smtClean="0"/>
              <a:t>вако од 5 одељења (</a:t>
            </a:r>
            <a:r>
              <a:rPr lang="en-US" sz="1800" dirty="0" smtClean="0"/>
              <a:t>VIII</a:t>
            </a:r>
            <a:r>
              <a:rPr lang="sr-Cyrl-RS" sz="1800" dirty="0" smtClean="0"/>
              <a:t>-1,4,6,7,8) има распоред за само своје одељење.</a:t>
            </a:r>
          </a:p>
          <a:p>
            <a:pPr>
              <a:spcBef>
                <a:spcPts val="0"/>
              </a:spcBef>
            </a:pPr>
            <a:r>
              <a:rPr lang="sr-Cyrl-RS" sz="1800" dirty="0"/>
              <a:t>П</a:t>
            </a:r>
            <a:r>
              <a:rPr lang="sr-Cyrl-RS" sz="1800" dirty="0" smtClean="0"/>
              <a:t>рви часови су померени, како би се ученицима учинио рад конфорнијим.</a:t>
            </a:r>
          </a:p>
          <a:p>
            <a:pPr>
              <a:spcBef>
                <a:spcPts val="0"/>
              </a:spcBef>
            </a:pPr>
            <a:r>
              <a:rPr lang="sr-Cyrl-RS" sz="1800" dirty="0"/>
              <a:t>Р</a:t>
            </a:r>
            <a:r>
              <a:rPr lang="sr-Cyrl-RS" sz="1800" dirty="0" smtClean="0"/>
              <a:t>аспореди су „пиновани“ у одељењксим </a:t>
            </a:r>
            <a:r>
              <a:rPr lang="sr-Cyrl-RS" sz="1800" dirty="0" smtClean="0">
                <a:hlinkClick r:id="rId3"/>
              </a:rPr>
              <a:t>вибер групама</a:t>
            </a:r>
            <a:r>
              <a:rPr lang="sr-Cyrl-RS" sz="1800" dirty="0" smtClean="0"/>
              <a:t>, по сатници за то одељење.</a:t>
            </a:r>
            <a:endParaRPr sz="1800" dirty="0"/>
          </a:p>
          <a:p>
            <a:pPr marL="457200" lvl="0" indent="-355600" algn="l" rtl="0">
              <a:spcBef>
                <a:spcPts val="1000"/>
              </a:spcBef>
              <a:spcAft>
                <a:spcPts val="0"/>
              </a:spcAft>
              <a:buSzPts val="2000"/>
              <a:buChar char="○"/>
            </a:pPr>
            <a:r>
              <a:rPr lang="sr-Cyrl-RS" sz="1800" dirty="0" smtClean="0"/>
              <a:t>Припремна и допунска настава се спроводи у истом термину за сва одељења.</a:t>
            </a:r>
            <a:endParaRPr sz="1800" dirty="0"/>
          </a:p>
          <a:p>
            <a:pPr marL="0" lvl="0" indent="0" algn="l" rtl="0">
              <a:spcBef>
                <a:spcPts val="1000"/>
              </a:spcBef>
              <a:spcAft>
                <a:spcPts val="0"/>
              </a:spcAft>
              <a:buNone/>
            </a:pPr>
            <a:endParaRPr sz="1800"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0" y="559475"/>
            <a:ext cx="2286075"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t>Таксонометрија активности наставника</a:t>
            </a:r>
            <a:endParaRPr dirty="0"/>
          </a:p>
        </p:txBody>
      </p:sp>
      <p:sp>
        <p:nvSpPr>
          <p:cNvPr id="459" name="Google Shape;459;p23"/>
          <p:cNvSpPr txBox="1">
            <a:spLocks noGrp="1"/>
          </p:cNvSpPr>
          <p:nvPr>
            <p:ph type="body" idx="1"/>
          </p:nvPr>
        </p:nvSpPr>
        <p:spPr>
          <a:xfrm>
            <a:off x="2560800" y="1424940"/>
            <a:ext cx="1726720" cy="2739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Пре часа</a:t>
            </a:r>
            <a:endParaRPr b="1" dirty="0"/>
          </a:p>
          <a:p>
            <a:pPr marL="0" lvl="0" indent="0">
              <a:spcBef>
                <a:spcPts val="1000"/>
              </a:spcBef>
              <a:spcAft>
                <a:spcPts val="1000"/>
              </a:spcAft>
              <a:buNone/>
            </a:pPr>
            <a:r>
              <a:rPr lang="sr-Cyrl-RS" dirty="0" smtClean="0"/>
              <a:t>Поред редовне припреме за час, наставник </a:t>
            </a:r>
            <a:r>
              <a:rPr lang="sr-Cyrl-RS" dirty="0"/>
              <a:t>у </a:t>
            </a:r>
            <a:r>
              <a:rPr lang="sr-Cyrl-RS" dirty="0" smtClean="0"/>
              <a:t>вибер групама,  </a:t>
            </a:r>
            <a:r>
              <a:rPr lang="sr-Cyrl-RS" dirty="0"/>
              <a:t>дели </a:t>
            </a:r>
            <a:r>
              <a:rPr lang="sr-Cyrl-RS" dirty="0" smtClean="0"/>
              <a:t>сликане странице збирке из које ће се радити задаци</a:t>
            </a:r>
            <a:r>
              <a:rPr lang="sr-Cyrl-RS" dirty="0"/>
              <a:t> </a:t>
            </a:r>
            <a:r>
              <a:rPr lang="sr-Cyrl-RS" dirty="0" smtClean="0"/>
              <a:t>на часу.</a:t>
            </a:r>
          </a:p>
          <a:p>
            <a:pPr marL="0" lvl="0" indent="0" algn="l" rtl="0">
              <a:spcBef>
                <a:spcPts val="1000"/>
              </a:spcBef>
              <a:spcAft>
                <a:spcPts val="1000"/>
              </a:spcAft>
              <a:buNone/>
            </a:pPr>
            <a:r>
              <a:rPr lang="sr-Cyrl-RS" dirty="0" smtClean="0"/>
              <a:t>Праћење ТВ наставе.</a:t>
            </a:r>
            <a:endParaRPr dirty="0"/>
          </a:p>
        </p:txBody>
      </p:sp>
      <p:sp>
        <p:nvSpPr>
          <p:cNvPr id="460" name="Google Shape;460;p23"/>
          <p:cNvSpPr txBox="1">
            <a:spLocks noGrp="1"/>
          </p:cNvSpPr>
          <p:nvPr>
            <p:ph type="body" idx="2"/>
          </p:nvPr>
        </p:nvSpPr>
        <p:spPr>
          <a:xfrm>
            <a:off x="4216400" y="647432"/>
            <a:ext cx="2570480" cy="2739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На часу</a:t>
            </a:r>
            <a:endParaRPr b="1" dirty="0"/>
          </a:p>
          <a:p>
            <a:pPr marL="0" lvl="0" indent="0" algn="l" rtl="0">
              <a:spcBef>
                <a:spcPts val="1000"/>
              </a:spcBef>
              <a:spcAft>
                <a:spcPts val="1000"/>
              </a:spcAft>
              <a:buNone/>
            </a:pPr>
            <a:r>
              <a:rPr lang="sr-Cyrl-RS" dirty="0" smtClean="0"/>
              <a:t>Објашњава градиво, црта и пише на табли, додатно објашњава гледан садржај на ТВ настави. Наствница прозива ученике да раде задатак на виртуелној табли, тако што диктирају док она пише, или дели виртуелну таблу ученицима који самостално раде задатак пишући по табли.</a:t>
            </a:r>
          </a:p>
          <a:p>
            <a:pPr marL="0" lvl="0" indent="0" algn="l" rtl="0">
              <a:spcBef>
                <a:spcPts val="1000"/>
              </a:spcBef>
              <a:spcAft>
                <a:spcPts val="1000"/>
              </a:spcAft>
              <a:buNone/>
            </a:pPr>
            <a:r>
              <a:rPr lang="sr-Cyrl-RS" dirty="0" smtClean="0"/>
              <a:t>Објашњава пројектне задатке.</a:t>
            </a:r>
          </a:p>
          <a:p>
            <a:pPr marL="0" lvl="0" indent="0" algn="l" rtl="0">
              <a:spcBef>
                <a:spcPts val="1000"/>
              </a:spcBef>
              <a:spcAft>
                <a:spcPts val="1000"/>
              </a:spcAft>
              <a:buNone/>
            </a:pPr>
            <a:r>
              <a:rPr lang="sr-Cyrl-RS" dirty="0" smtClean="0"/>
              <a:t>Уписује плусеве за активност или  практичне радове.</a:t>
            </a:r>
            <a:endParaRPr dirty="0"/>
          </a:p>
        </p:txBody>
      </p:sp>
      <p:sp>
        <p:nvSpPr>
          <p:cNvPr id="461" name="Google Shape;461;p23"/>
          <p:cNvSpPr txBox="1">
            <a:spLocks noGrp="1"/>
          </p:cNvSpPr>
          <p:nvPr>
            <p:ph type="body" idx="3"/>
          </p:nvPr>
        </p:nvSpPr>
        <p:spPr>
          <a:xfrm>
            <a:off x="6786880" y="1424940"/>
            <a:ext cx="1754588" cy="2739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Након часа</a:t>
            </a:r>
            <a:endParaRPr b="1" dirty="0"/>
          </a:p>
          <a:p>
            <a:pPr marL="0" lvl="0" indent="0" algn="l" rtl="0">
              <a:spcBef>
                <a:spcPts val="1000"/>
              </a:spcBef>
              <a:spcAft>
                <a:spcPts val="0"/>
              </a:spcAft>
              <a:buNone/>
            </a:pPr>
            <a:r>
              <a:rPr lang="sr-Cyrl-RS" dirty="0" smtClean="0"/>
              <a:t>Виртуелне табле се деле у вибер групама.</a:t>
            </a:r>
          </a:p>
          <a:p>
            <a:pPr marL="0" lvl="0" indent="0" algn="l" rtl="0">
              <a:spcBef>
                <a:spcPts val="1000"/>
              </a:spcBef>
              <a:spcAft>
                <a:spcPts val="0"/>
              </a:spcAft>
              <a:buNone/>
            </a:pPr>
            <a:r>
              <a:rPr lang="sr-Cyrl-RS" dirty="0" smtClean="0"/>
              <a:t>На тај начин ученици који су били спречени да присуствују настави, имају могућност да виде градиво које се обрађивало на часу.</a:t>
            </a:r>
            <a:endParaRPr dirty="0"/>
          </a:p>
          <a:p>
            <a:pPr marL="0" lvl="0" indent="0" algn="l" rtl="0">
              <a:spcBef>
                <a:spcPts val="1000"/>
              </a:spcBef>
              <a:spcAft>
                <a:spcPts val="100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 name="TextBox 7"/>
          <p:cNvSpPr txBox="1"/>
          <p:nvPr/>
        </p:nvSpPr>
        <p:spPr>
          <a:xfrm>
            <a:off x="7647342" y="836256"/>
            <a:ext cx="941283" cy="307777"/>
          </a:xfrm>
          <a:prstGeom prst="rect">
            <a:avLst/>
          </a:prstGeom>
          <a:noFill/>
        </p:spPr>
        <p:txBody>
          <a:bodyPr wrap="none" rtlCol="0">
            <a:spAutoFit/>
          </a:bodyPr>
          <a:lstStyle/>
          <a:p>
            <a:r>
              <a:rPr lang="sr-Cyrl-RS" b="1" dirty="0" smtClean="0">
                <a:solidFill>
                  <a:schemeClr val="accent1"/>
                </a:solidFill>
                <a:hlinkClick r:id="rId3"/>
              </a:rPr>
              <a:t>галерија</a:t>
            </a:r>
            <a:endParaRPr lang="sr-Latn-RS" b="1" dirty="0">
              <a:solidFill>
                <a:schemeClr val="accent1"/>
              </a:solidFill>
            </a:endParaRPr>
          </a:p>
        </p:txBody>
      </p:sp>
      <p:sp>
        <p:nvSpPr>
          <p:cNvPr id="10" name="Down Arrow 9"/>
          <p:cNvSpPr/>
          <p:nvPr/>
        </p:nvSpPr>
        <p:spPr>
          <a:xfrm>
            <a:off x="7978822" y="432496"/>
            <a:ext cx="357636" cy="36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2"/>
          <p:cNvSpPr txBox="1">
            <a:spLocks noGrp="1"/>
          </p:cNvSpPr>
          <p:nvPr>
            <p:ph type="body" idx="1"/>
          </p:nvPr>
        </p:nvSpPr>
        <p:spPr>
          <a:xfrm>
            <a:off x="2663336" y="559476"/>
            <a:ext cx="1858800" cy="165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Задавање </a:t>
            </a:r>
            <a:endParaRPr b="1" dirty="0"/>
          </a:p>
          <a:p>
            <a:pPr marL="0" lvl="0" indent="0">
              <a:spcBef>
                <a:spcPts val="1000"/>
              </a:spcBef>
              <a:spcAft>
                <a:spcPts val="1000"/>
              </a:spcAft>
              <a:buNone/>
            </a:pPr>
            <a:r>
              <a:rPr lang="sr-Cyrl-RS" sz="1200" dirty="0"/>
              <a:t>Објашњење пројектнг задатка се поставља у Гугл </a:t>
            </a:r>
            <a:r>
              <a:rPr lang="sr-Cyrl-RS" sz="1200" dirty="0" smtClean="0"/>
              <a:t>учионицу </a:t>
            </a:r>
            <a:r>
              <a:rPr lang="sr-Cyrl-RS" sz="1200" dirty="0"/>
              <a:t>са роком за израду </a:t>
            </a:r>
            <a:r>
              <a:rPr lang="sr-Cyrl-RS" sz="1200" dirty="0" smtClean="0"/>
              <a:t>истог. Шаље се мејл ученицима са упутством.</a:t>
            </a:r>
            <a:endParaRPr lang="sr-Cyrl-RS" sz="1200" dirty="0"/>
          </a:p>
        </p:txBody>
      </p:sp>
      <p:sp>
        <p:nvSpPr>
          <p:cNvPr id="543" name="Google Shape;543;p32"/>
          <p:cNvSpPr txBox="1">
            <a:spLocks noGrp="1"/>
          </p:cNvSpPr>
          <p:nvPr>
            <p:ph type="body" idx="2"/>
          </p:nvPr>
        </p:nvSpPr>
        <p:spPr>
          <a:xfrm>
            <a:off x="4617449" y="559476"/>
            <a:ext cx="1858800" cy="165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Систем вредновања</a:t>
            </a:r>
            <a:endParaRPr b="1" dirty="0"/>
          </a:p>
          <a:p>
            <a:pPr marL="0" lvl="0" indent="0" algn="l" rtl="0">
              <a:spcBef>
                <a:spcPts val="1000"/>
              </a:spcBef>
              <a:spcAft>
                <a:spcPts val="1000"/>
              </a:spcAft>
              <a:buNone/>
            </a:pPr>
            <a:r>
              <a:rPr lang="sr-Cyrl-RS" sz="1200" dirty="0" smtClean="0"/>
              <a:t>Пројектни задатак вреди 2 плуса, сем ако има доста мањкавоти (1), или ако је изузетан (3). Ученици су упознати  са критеријумом.</a:t>
            </a:r>
          </a:p>
          <a:p>
            <a:pPr marL="0" lvl="0" indent="0" algn="l" rtl="0">
              <a:spcBef>
                <a:spcPts val="1000"/>
              </a:spcBef>
              <a:spcAft>
                <a:spcPts val="1000"/>
              </a:spcAft>
              <a:buNone/>
            </a:pPr>
            <a:endParaRPr sz="1200" dirty="0"/>
          </a:p>
        </p:txBody>
      </p:sp>
      <p:sp>
        <p:nvSpPr>
          <p:cNvPr id="544" name="Google Shape;544;p32"/>
          <p:cNvSpPr txBox="1">
            <a:spLocks noGrp="1"/>
          </p:cNvSpPr>
          <p:nvPr>
            <p:ph type="body" idx="3"/>
          </p:nvPr>
        </p:nvSpPr>
        <p:spPr>
          <a:xfrm>
            <a:off x="6571562" y="559475"/>
            <a:ext cx="1943174" cy="325170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ru-RU" sz="1200" b="1" dirty="0" smtClean="0"/>
              <a:t>Циљеви</a:t>
            </a:r>
            <a:endParaRPr lang="ru-RU" sz="1200" b="1" dirty="0"/>
          </a:p>
          <a:p>
            <a:pPr marL="0" lvl="0" indent="0">
              <a:spcBef>
                <a:spcPts val="1000"/>
              </a:spcBef>
              <a:spcAft>
                <a:spcPts val="1000"/>
              </a:spcAft>
              <a:buNone/>
            </a:pPr>
            <a:r>
              <a:rPr lang="ru-RU" sz="1200" dirty="0" smtClean="0"/>
              <a:t>Да ученици :</a:t>
            </a:r>
          </a:p>
          <a:p>
            <a:pPr marL="0" lvl="0" indent="0">
              <a:spcBef>
                <a:spcPts val="1000"/>
              </a:spcBef>
              <a:spcAft>
                <a:spcPts val="1000"/>
              </a:spcAft>
              <a:buNone/>
            </a:pPr>
            <a:r>
              <a:rPr lang="ru-RU" sz="1200" dirty="0" smtClean="0"/>
              <a:t>-кроз </a:t>
            </a:r>
            <a:r>
              <a:rPr lang="ru-RU" sz="1200" dirty="0"/>
              <a:t>самостални рад </a:t>
            </a:r>
            <a:r>
              <a:rPr lang="ru-RU" sz="1200" dirty="0" smtClean="0"/>
              <a:t>уче;       -математичко знање примена на потребе у животном проблемима;     -да развију апстракцију  кроз израчунавање </a:t>
            </a:r>
            <a:r>
              <a:rPr lang="en-US" sz="1200" dirty="0" smtClean="0"/>
              <a:t>P</a:t>
            </a:r>
            <a:r>
              <a:rPr lang="sr-Cyrl-RS" sz="1200" dirty="0" smtClean="0"/>
              <a:t> и </a:t>
            </a:r>
            <a:r>
              <a:rPr lang="en-US" sz="1200" dirty="0" smtClean="0"/>
              <a:t> V </a:t>
            </a:r>
            <a:r>
              <a:rPr lang="ru-RU" sz="1200" dirty="0" smtClean="0"/>
              <a:t>сложених фигура ;                   -примењују ИКТ;                        -сналазе </a:t>
            </a:r>
            <a:r>
              <a:rPr lang="ru-RU" sz="1200" dirty="0"/>
              <a:t>се у </a:t>
            </a:r>
            <a:r>
              <a:rPr lang="ru-RU" sz="1200" dirty="0" smtClean="0"/>
              <a:t>ситуацији;</a:t>
            </a:r>
          </a:p>
          <a:p>
            <a:pPr marL="0" lvl="0" indent="0">
              <a:spcBef>
                <a:spcPts val="1000"/>
              </a:spcBef>
              <a:spcAft>
                <a:spcPts val="1000"/>
              </a:spcAft>
              <a:buNone/>
            </a:pPr>
            <a:r>
              <a:rPr lang="ru-RU" sz="1200" dirty="0" smtClean="0"/>
              <a:t>Да </a:t>
            </a:r>
            <a:r>
              <a:rPr lang="ru-RU" sz="1200" dirty="0"/>
              <a:t>се </a:t>
            </a:r>
            <a:r>
              <a:rPr lang="ru-RU" sz="1200" dirty="0" smtClean="0"/>
              <a:t>реално оцени знање и труд ученика у новонасталој ситуацији.</a:t>
            </a:r>
            <a:endParaRPr lang="ru-RU" sz="1200" dirty="0"/>
          </a:p>
          <a:p>
            <a:pPr marL="0" lvl="0" indent="0" algn="l" rtl="0">
              <a:spcBef>
                <a:spcPts val="1000"/>
              </a:spcBef>
              <a:spcAft>
                <a:spcPts val="0"/>
              </a:spcAft>
              <a:buNone/>
            </a:pPr>
            <a:endParaRPr lang="sr-Cyrl-RS" sz="1200" dirty="0" smtClean="0"/>
          </a:p>
          <a:p>
            <a:pPr marL="0" lvl="0" indent="0" algn="l" rtl="0">
              <a:spcBef>
                <a:spcPts val="1000"/>
              </a:spcBef>
              <a:spcAft>
                <a:spcPts val="0"/>
              </a:spcAft>
              <a:buNone/>
            </a:pPr>
            <a:r>
              <a:rPr lang="sr-Cyrl-RS" sz="1200" dirty="0" smtClean="0"/>
              <a:t> </a:t>
            </a:r>
            <a:endParaRPr sz="1200" dirty="0"/>
          </a:p>
          <a:p>
            <a:pPr marL="0" lvl="0" indent="0" algn="l" rtl="0">
              <a:spcBef>
                <a:spcPts val="1000"/>
              </a:spcBef>
              <a:spcAft>
                <a:spcPts val="1000"/>
              </a:spcAft>
              <a:buNone/>
            </a:pPr>
            <a:endParaRPr sz="1200" dirty="0"/>
          </a:p>
        </p:txBody>
      </p:sp>
      <p:sp>
        <p:nvSpPr>
          <p:cNvPr id="545" name="Google Shape;545;p32"/>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lvl="0" algn="ctr"/>
            <a:r>
              <a:rPr lang="sr-Cyrl-RS" dirty="0"/>
              <a:t>Пројектни</a:t>
            </a:r>
            <a:r>
              <a:rPr lang="en-US" dirty="0"/>
              <a:t> </a:t>
            </a:r>
            <a:r>
              <a:rPr lang="sr-Cyrl-RS" dirty="0"/>
              <a:t> задаци</a:t>
            </a:r>
            <a:endParaRPr dirty="0"/>
          </a:p>
        </p:txBody>
      </p:sp>
      <p:sp>
        <p:nvSpPr>
          <p:cNvPr id="546" name="Google Shape;546;p32"/>
          <p:cNvSpPr txBox="1">
            <a:spLocks noGrp="1"/>
          </p:cNvSpPr>
          <p:nvPr>
            <p:ph type="body" idx="1"/>
          </p:nvPr>
        </p:nvSpPr>
        <p:spPr>
          <a:xfrm>
            <a:off x="2663336" y="2159676"/>
            <a:ext cx="1858800" cy="165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r-Cyrl-RS" b="1" dirty="0" smtClean="0"/>
              <a:t>Одбрана</a:t>
            </a:r>
            <a:endParaRPr b="1" dirty="0"/>
          </a:p>
          <a:p>
            <a:pPr marL="0" lvl="0" indent="0" algn="l" rtl="0">
              <a:spcBef>
                <a:spcPts val="1000"/>
              </a:spcBef>
              <a:spcAft>
                <a:spcPts val="1000"/>
              </a:spcAft>
              <a:buNone/>
            </a:pPr>
            <a:r>
              <a:rPr lang="sr-Cyrl-RS" sz="1200" dirty="0" smtClean="0"/>
              <a:t>На часу, где се врше додатне корекције задатка, уколико је потребно. Ове корекције су често везане за употребу алата за израду.</a:t>
            </a:r>
            <a:endParaRPr sz="1200" dirty="0"/>
          </a:p>
        </p:txBody>
      </p:sp>
      <p:sp>
        <p:nvSpPr>
          <p:cNvPr id="547" name="Google Shape;547;p32"/>
          <p:cNvSpPr txBox="1">
            <a:spLocks noGrp="1"/>
          </p:cNvSpPr>
          <p:nvPr>
            <p:ph type="body" idx="2"/>
          </p:nvPr>
        </p:nvSpPr>
        <p:spPr>
          <a:xfrm>
            <a:off x="4617448" y="2159676"/>
            <a:ext cx="1954113" cy="1651500"/>
          </a:xfrm>
          <a:prstGeom prst="rect">
            <a:avLst/>
          </a:prstGeom>
        </p:spPr>
        <p:txBody>
          <a:bodyPr spcFirstLastPara="1" wrap="square" lIns="91425" tIns="91425" rIns="91425" bIns="91425" anchor="t" anchorCtr="0">
            <a:noAutofit/>
          </a:bodyPr>
          <a:lstStyle/>
          <a:p>
            <a:pPr marL="0" lvl="0" indent="0">
              <a:buNone/>
            </a:pPr>
            <a:r>
              <a:rPr lang="ru-RU" sz="1200" b="1" dirty="0"/>
              <a:t>Пројектни задатак везан за ваљак и купу</a:t>
            </a:r>
          </a:p>
          <a:p>
            <a:pPr marL="0" lvl="0" indent="0">
              <a:spcBef>
                <a:spcPts val="1000"/>
              </a:spcBef>
              <a:buNone/>
            </a:pPr>
            <a:r>
              <a:rPr lang="ru-RU" sz="1200" dirty="0" smtClean="0"/>
              <a:t>Корелација  са физиком, информатиком и  хемијом. (Ово су два </a:t>
            </a:r>
            <a:r>
              <a:rPr lang="ru-RU" sz="1200" dirty="0"/>
              <a:t>пројектна </a:t>
            </a:r>
            <a:r>
              <a:rPr lang="ru-RU" sz="1200" dirty="0" smtClean="0"/>
              <a:t>задатка,  </a:t>
            </a:r>
            <a:r>
              <a:rPr lang="ru-RU" sz="1200" dirty="0"/>
              <a:t>од 3 обавезна и 4. само за оне којима фали </a:t>
            </a:r>
            <a:r>
              <a:rPr lang="ru-RU" sz="1200" dirty="0" smtClean="0"/>
              <a:t>оцен</a:t>
            </a:r>
            <a:r>
              <a:rPr lang="ru-RU" sz="1200" dirty="0"/>
              <a:t>а</a:t>
            </a:r>
          </a:p>
        </p:txBody>
      </p:sp>
      <p:sp>
        <p:nvSpPr>
          <p:cNvPr id="549" name="Google Shape;549;p3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Google Shape;542;p32"/>
          <p:cNvSpPr txBox="1">
            <a:spLocks/>
          </p:cNvSpPr>
          <p:nvPr/>
        </p:nvSpPr>
        <p:spPr>
          <a:xfrm>
            <a:off x="416665" y="3492000"/>
            <a:ext cx="7803103" cy="165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600"/>
              </a:spcBef>
              <a:spcAft>
                <a:spcPts val="0"/>
              </a:spcAft>
              <a:buClr>
                <a:schemeClr val="dk2"/>
              </a:buClr>
              <a:buSzPts val="1300"/>
              <a:buFont typeface="Lato Light"/>
              <a:buChar char="○"/>
              <a:defRPr sz="1300" b="0" i="0" u="none" strike="noStrike" cap="none">
                <a:solidFill>
                  <a:schemeClr val="dk1"/>
                </a:solidFill>
                <a:latin typeface="Lato Light"/>
                <a:ea typeface="Lato Light"/>
                <a:cs typeface="Lato Light"/>
                <a:sym typeface="Lato Light"/>
              </a:defRPr>
            </a:lvl1pPr>
            <a:lvl2pPr marL="914400" marR="0" lvl="1" indent="-311150" algn="l" rtl="0">
              <a:lnSpc>
                <a:spcPct val="100000"/>
              </a:lnSpc>
              <a:spcBef>
                <a:spcPts val="1000"/>
              </a:spcBef>
              <a:spcAft>
                <a:spcPts val="0"/>
              </a:spcAft>
              <a:buClr>
                <a:schemeClr val="dk2"/>
              </a:buClr>
              <a:buSzPts val="1300"/>
              <a:buFont typeface="Lato Light"/>
              <a:buChar char="◦"/>
              <a:defRPr sz="1300" b="0" i="0" u="none" strike="noStrike" cap="none">
                <a:solidFill>
                  <a:schemeClr val="dk1"/>
                </a:solidFill>
                <a:latin typeface="Lato Light"/>
                <a:ea typeface="Lato Light"/>
                <a:cs typeface="Lato Light"/>
                <a:sym typeface="Lato Light"/>
              </a:defRPr>
            </a:lvl2pPr>
            <a:lvl3pPr marL="1371600" marR="0" lvl="2" indent="-311150" algn="l" rtl="0">
              <a:lnSpc>
                <a:spcPct val="100000"/>
              </a:lnSpc>
              <a:spcBef>
                <a:spcPts val="1000"/>
              </a:spcBef>
              <a:spcAft>
                <a:spcPts val="0"/>
              </a:spcAft>
              <a:buClr>
                <a:schemeClr val="dk2"/>
              </a:buClr>
              <a:buSzPts val="1300"/>
              <a:buFont typeface="Lato Light"/>
              <a:buChar char="◦"/>
              <a:defRPr sz="1300" b="0" i="0" u="none" strike="noStrike" cap="none">
                <a:solidFill>
                  <a:schemeClr val="dk1"/>
                </a:solidFill>
                <a:latin typeface="Lato Light"/>
                <a:ea typeface="Lato Light"/>
                <a:cs typeface="Lato Light"/>
                <a:sym typeface="Lato Light"/>
              </a:defRPr>
            </a:lvl3pPr>
            <a:lvl4pPr marL="1828800" marR="0" lvl="3" indent="-311150" algn="l" rtl="0">
              <a:lnSpc>
                <a:spcPct val="100000"/>
              </a:lnSpc>
              <a:spcBef>
                <a:spcPts val="1000"/>
              </a:spcBef>
              <a:spcAft>
                <a:spcPts val="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4pPr>
            <a:lvl5pPr marL="2286000" marR="0" lvl="4" indent="-311150" algn="l" rtl="0">
              <a:lnSpc>
                <a:spcPct val="100000"/>
              </a:lnSpc>
              <a:spcBef>
                <a:spcPts val="1000"/>
              </a:spcBef>
              <a:spcAft>
                <a:spcPts val="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5pPr>
            <a:lvl6pPr marL="2743200" marR="0" lvl="5" indent="-311150" algn="l" rtl="0">
              <a:lnSpc>
                <a:spcPct val="100000"/>
              </a:lnSpc>
              <a:spcBef>
                <a:spcPts val="1000"/>
              </a:spcBef>
              <a:spcAft>
                <a:spcPts val="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6pPr>
            <a:lvl7pPr marL="3200400" marR="0" lvl="6" indent="-311150" algn="l" rtl="0">
              <a:lnSpc>
                <a:spcPct val="100000"/>
              </a:lnSpc>
              <a:spcBef>
                <a:spcPts val="1000"/>
              </a:spcBef>
              <a:spcAft>
                <a:spcPts val="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7pPr>
            <a:lvl8pPr marL="3657600" marR="0" lvl="7" indent="-311150" algn="l" rtl="0">
              <a:lnSpc>
                <a:spcPct val="100000"/>
              </a:lnSpc>
              <a:spcBef>
                <a:spcPts val="1000"/>
              </a:spcBef>
              <a:spcAft>
                <a:spcPts val="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8pPr>
            <a:lvl9pPr marL="4114800" marR="0" lvl="8" indent="-311150" algn="l" rtl="0">
              <a:lnSpc>
                <a:spcPct val="100000"/>
              </a:lnSpc>
              <a:spcBef>
                <a:spcPts val="1000"/>
              </a:spcBef>
              <a:spcAft>
                <a:spcPts val="1000"/>
              </a:spcAft>
              <a:buClr>
                <a:schemeClr val="dk1"/>
              </a:buClr>
              <a:buSzPts val="1300"/>
              <a:buFont typeface="Lato Light"/>
              <a:buChar char="◦"/>
              <a:defRPr sz="1300" b="0" i="0" u="none" strike="noStrike" cap="none">
                <a:solidFill>
                  <a:schemeClr val="dk1"/>
                </a:solidFill>
                <a:latin typeface="Lato Light"/>
                <a:ea typeface="Lato Light"/>
                <a:cs typeface="Lato Light"/>
                <a:sym typeface="Lato Light"/>
              </a:defRPr>
            </a:lvl9pPr>
          </a:lstStyle>
          <a:p>
            <a:pPr marL="0" indent="0">
              <a:buNone/>
            </a:pPr>
            <a:r>
              <a:rPr lang="ru-RU" b="1" dirty="0" smtClean="0"/>
              <a:t>Линкови ученичих пројеката</a:t>
            </a:r>
          </a:p>
          <a:p>
            <a:pPr marL="0" lvl="0" indent="0">
              <a:buNone/>
            </a:pPr>
            <a:r>
              <a:rPr lang="sr-Latn-RS" sz="1100" dirty="0">
                <a:hlinkClick r:id="rId3"/>
              </a:rPr>
              <a:t>https://drive.google.com/file/d/1-QZ-Ps6D01h9uEw3IvjF0lF_a3m6QDIz/view?usp=sharing</a:t>
            </a:r>
            <a:endParaRPr lang="sr-Cyrl-RS" sz="1100" dirty="0"/>
          </a:p>
          <a:p>
            <a:pPr marL="0" lvl="0" indent="0">
              <a:buNone/>
            </a:pPr>
            <a:r>
              <a:rPr lang="sr-Latn-RS" sz="1100" dirty="0">
                <a:hlinkClick r:id="rId4"/>
              </a:rPr>
              <a:t>https://drive.google.com/file/d/1iGHZ0er8AZM6GsUj9Wp69_UJwiQjRD84/view?usp=sharing</a:t>
            </a:r>
            <a:endParaRPr lang="sr-Latn-RS" sz="1100" dirty="0"/>
          </a:p>
          <a:p>
            <a:pPr marL="0" lvl="0" indent="0">
              <a:buNone/>
            </a:pPr>
            <a:r>
              <a:rPr lang="sr-Latn-RS" sz="1100" dirty="0">
                <a:hlinkClick r:id="rId5"/>
              </a:rPr>
              <a:t>docs.google.com/forms/d/e/1FAIpQLSemAUqqeFpopz7s1yTGZTTzGDyk7b3QID-4z03spuKFCRl_Lg/viewform</a:t>
            </a:r>
            <a:endParaRPr lang="sr-Cyrl-RS" sz="1100" dirty="0"/>
          </a:p>
          <a:p>
            <a:pPr marL="0" lvl="0" indent="0">
              <a:buNone/>
            </a:pPr>
            <a:r>
              <a:rPr lang="sr-Latn-RS" sz="1100" dirty="0">
                <a:hlinkClick r:id="rId6"/>
              </a:rPr>
              <a:t>https://docs.google.com/document/d/1qHb4DPFk5Pt8fSsLN9Yz0LLePjOxJdPEyAyFzCSStP8/edit</a:t>
            </a:r>
            <a:endParaRPr lang="sr-Latn-RS" sz="1400" dirty="0"/>
          </a:p>
          <a:p>
            <a:pPr marL="0" indent="0">
              <a:buFont typeface="Lato Light"/>
              <a:buNone/>
            </a:pPr>
            <a:r>
              <a:rPr lang="ru-RU" b="1" dirty="0" smtClean="0"/>
              <a:t>  </a:t>
            </a:r>
          </a:p>
        </p:txBody>
      </p:sp>
      <p:sp>
        <p:nvSpPr>
          <p:cNvPr id="12" name="TextBox 11"/>
          <p:cNvSpPr txBox="1"/>
          <p:nvPr/>
        </p:nvSpPr>
        <p:spPr>
          <a:xfrm>
            <a:off x="7647342" y="836256"/>
            <a:ext cx="941283" cy="307777"/>
          </a:xfrm>
          <a:prstGeom prst="rect">
            <a:avLst/>
          </a:prstGeom>
          <a:noFill/>
        </p:spPr>
        <p:txBody>
          <a:bodyPr wrap="none" rtlCol="0">
            <a:spAutoFit/>
          </a:bodyPr>
          <a:lstStyle/>
          <a:p>
            <a:r>
              <a:rPr lang="sr-Cyrl-RS" b="1" dirty="0" smtClean="0">
                <a:solidFill>
                  <a:schemeClr val="accent1"/>
                </a:solidFill>
                <a:hlinkClick r:id="rId7"/>
              </a:rPr>
              <a:t>галерија</a:t>
            </a:r>
            <a:endParaRPr lang="sr-Latn-RS" b="1" dirty="0">
              <a:solidFill>
                <a:schemeClr val="accent1"/>
              </a:solidFill>
            </a:endParaRPr>
          </a:p>
        </p:txBody>
      </p:sp>
      <p:sp>
        <p:nvSpPr>
          <p:cNvPr id="13" name="Down Arrow 12"/>
          <p:cNvSpPr/>
          <p:nvPr/>
        </p:nvSpPr>
        <p:spPr>
          <a:xfrm>
            <a:off x="7978822" y="432496"/>
            <a:ext cx="357636" cy="36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9"/>
          <p:cNvSpPr txBox="1">
            <a:spLocks noGrp="1"/>
          </p:cNvSpPr>
          <p:nvPr>
            <p:ph type="body" idx="1"/>
          </p:nvPr>
        </p:nvSpPr>
        <p:spPr>
          <a:xfrm>
            <a:off x="654173" y="1261194"/>
            <a:ext cx="7569199" cy="819900"/>
          </a:xfrm>
          <a:prstGeom prst="rect">
            <a:avLst/>
          </a:prstGeom>
        </p:spPr>
        <p:txBody>
          <a:bodyPr spcFirstLastPara="1" wrap="square" lIns="91425" tIns="91425" rIns="91425" bIns="91425" anchor="t" anchorCtr="0">
            <a:noAutofit/>
          </a:bodyPr>
          <a:lstStyle/>
          <a:p>
            <a:pPr marL="38100" indent="0">
              <a:buNone/>
            </a:pPr>
            <a:r>
              <a:rPr lang="sr-Latn-RS" sz="1400" dirty="0"/>
              <a:t>Ради тим од два ђака. </a:t>
            </a:r>
            <a:br>
              <a:rPr lang="sr-Latn-RS" sz="1400" dirty="0"/>
            </a:br>
            <a:r>
              <a:rPr lang="sr-Latn-RS" sz="1400" dirty="0"/>
              <a:t>Потребно је осмисилити задатак примене запремине и површине ваљка (могу се узети бројеви из збирке, а текст за примену осмислити).</a:t>
            </a:r>
            <a:r>
              <a:rPr lang="sr-Cyrl-RS" sz="1400" dirty="0"/>
              <a:t> Задатак се </a:t>
            </a:r>
            <a:r>
              <a:rPr lang="sr-Cyrl-RS" sz="1400" dirty="0" smtClean="0"/>
              <a:t>презентује на </a:t>
            </a:r>
            <a:r>
              <a:rPr lang="sr-Latn-RS" sz="1400" dirty="0" smtClean="0"/>
              <a:t>час</a:t>
            </a:r>
            <a:r>
              <a:rPr lang="sr-Cyrl-RS" sz="1400" dirty="0" smtClean="0"/>
              <a:t>у</a:t>
            </a:r>
            <a:r>
              <a:rPr lang="sr-Latn-RS" sz="1400" dirty="0" smtClean="0"/>
              <a:t>. </a:t>
            </a:r>
            <a:endParaRPr lang="sr-Cyrl-RS" sz="1400" dirty="0" smtClean="0"/>
          </a:p>
          <a:p>
            <a:pPr marL="38100" indent="0">
              <a:buNone/>
            </a:pPr>
            <a:r>
              <a:rPr lang="sr-Latn-RS" sz="1400" dirty="0" smtClean="0"/>
              <a:t>За </a:t>
            </a:r>
            <a:r>
              <a:rPr lang="sr-Latn-RS" sz="1400" dirty="0"/>
              <a:t>задатак је могуће освојити </a:t>
            </a:r>
            <a:r>
              <a:rPr lang="sr-Cyrl-RS" sz="1400" dirty="0"/>
              <a:t>од један до три плуса. Три се добија за изузетност у осмишљању, или приказу решења.</a:t>
            </a:r>
            <a:endParaRPr lang="sr-Latn-RS" sz="1400" dirty="0"/>
          </a:p>
          <a:p>
            <a:pPr marL="38100" indent="0">
              <a:buNone/>
            </a:pPr>
            <a:r>
              <a:rPr lang="sr-Cyrl-RS" sz="1400" dirty="0"/>
              <a:t>За одбрану задатка је предвиђено до 4 минута</a:t>
            </a:r>
            <a:r>
              <a:rPr lang="sr-Cyrl-RS" sz="1400" dirty="0" smtClean="0"/>
              <a:t>.</a:t>
            </a:r>
            <a:endParaRPr lang="en-US" sz="1400" dirty="0" smtClean="0"/>
          </a:p>
          <a:p>
            <a:pPr marL="38100" indent="0">
              <a:buNone/>
            </a:pPr>
            <a:r>
              <a:rPr lang="sr-Latn-RS" sz="1400" dirty="0"/>
              <a:t>Напомена1: </a:t>
            </a:r>
            <a:r>
              <a:rPr lang="sr-Cyrl-RS" sz="1400" dirty="0"/>
              <a:t>Пожељно је формирати тим тако да бар један ученик из тима има уређај са кога може да подели екран и визуелно представи задатак.</a:t>
            </a:r>
            <a:endParaRPr lang="sr-Latn-RS" sz="1400" dirty="0"/>
          </a:p>
          <a:p>
            <a:pPr marL="38100" indent="0">
              <a:buNone/>
            </a:pPr>
            <a:r>
              <a:rPr lang="sr-Cyrl-RS" sz="1400" dirty="0"/>
              <a:t>Напомена2: У изузетном случају када тим није у могућности да користи алате за презентовање, може урадити у руци.  У том случају слика з</a:t>
            </a:r>
            <a:r>
              <a:rPr lang="sr-Latn-RS" sz="1400" dirty="0"/>
              <a:t>адатка се </a:t>
            </a:r>
            <a:r>
              <a:rPr lang="sr-Cyrl-RS" sz="1400" dirty="0"/>
              <a:t>шаље</a:t>
            </a:r>
            <a:r>
              <a:rPr lang="sr-Latn-RS" sz="1400" dirty="0"/>
              <a:t> </a:t>
            </a:r>
            <a:r>
              <a:rPr lang="sr-Cyrl-RS" sz="1400" dirty="0"/>
              <a:t>  </a:t>
            </a:r>
            <a:r>
              <a:rPr lang="sr-Latn-RS" sz="1400" dirty="0"/>
              <a:t>у</a:t>
            </a:r>
            <a:r>
              <a:rPr lang="sr-Cyrl-RS" sz="1400" dirty="0"/>
              <a:t> вибер групу у</a:t>
            </a:r>
            <a:r>
              <a:rPr lang="sr-Latn-RS" sz="1400" dirty="0"/>
              <a:t> току часа или непосредно пре часа.</a:t>
            </a:r>
            <a:endParaRPr lang="sr-Cyrl-RS" sz="1400" dirty="0"/>
          </a:p>
          <a:p>
            <a:pPr marL="38100" indent="0">
              <a:buNone/>
            </a:pPr>
            <a:r>
              <a:rPr lang="sr-Latn-RS" sz="1400" dirty="0" smtClean="0"/>
              <a:t>Напомена3: За сликање екрана се користи тастер PrtSC, који се налази у</a:t>
            </a:r>
            <a:r>
              <a:rPr lang="sr-Cyrl-RS" sz="1400" dirty="0" smtClean="0"/>
              <a:t>  </a:t>
            </a:r>
            <a:r>
              <a:rPr lang="sr-Latn-RS" sz="1400" dirty="0" smtClean="0"/>
              <a:t> групи тастера Delete, Insert…</a:t>
            </a:r>
          </a:p>
          <a:p>
            <a:pPr marL="38100" indent="0">
              <a:buNone/>
            </a:pPr>
            <a:endParaRPr lang="sr-Latn-RS" sz="1400" dirty="0"/>
          </a:p>
          <a:p>
            <a:pPr marL="0" lvl="0" indent="0">
              <a:spcAft>
                <a:spcPts val="1000"/>
              </a:spcAft>
              <a:buNone/>
            </a:pPr>
            <a:endParaRPr sz="1400" dirty="0"/>
          </a:p>
        </p:txBody>
      </p:sp>
      <p:sp>
        <p:nvSpPr>
          <p:cNvPr id="418" name="Google Shape;418;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Rectangle 3"/>
          <p:cNvSpPr/>
          <p:nvPr/>
        </p:nvSpPr>
        <p:spPr>
          <a:xfrm>
            <a:off x="562884" y="614863"/>
            <a:ext cx="2902331" cy="646331"/>
          </a:xfrm>
          <a:prstGeom prst="rect">
            <a:avLst/>
          </a:prstGeom>
        </p:spPr>
        <p:txBody>
          <a:bodyPr wrap="square">
            <a:spAutoFit/>
          </a:bodyPr>
          <a:lstStyle/>
          <a:p>
            <a:pPr algn="ctr"/>
            <a:r>
              <a:rPr lang="sr-Cyrl-RS" sz="1800" b="1" dirty="0" smtClean="0">
                <a:solidFill>
                  <a:schemeClr val="bg1"/>
                </a:solidFill>
              </a:rPr>
              <a:t>Пример објашњења пројекног </a:t>
            </a:r>
            <a:r>
              <a:rPr lang="sr-Cyrl-RS" sz="1800" b="1" dirty="0">
                <a:solidFill>
                  <a:schemeClr val="bg1"/>
                </a:solidFill>
              </a:rPr>
              <a:t>задатака</a:t>
            </a:r>
          </a:p>
        </p:txBody>
      </p:sp>
      <p:sp>
        <p:nvSpPr>
          <p:cNvPr id="7" name="TextBox 6"/>
          <p:cNvSpPr txBox="1"/>
          <p:nvPr/>
        </p:nvSpPr>
        <p:spPr>
          <a:xfrm>
            <a:off x="7647342" y="836256"/>
            <a:ext cx="941283" cy="307777"/>
          </a:xfrm>
          <a:prstGeom prst="rect">
            <a:avLst/>
          </a:prstGeom>
          <a:noFill/>
        </p:spPr>
        <p:txBody>
          <a:bodyPr wrap="none" rtlCol="0">
            <a:spAutoFit/>
          </a:bodyPr>
          <a:lstStyle/>
          <a:p>
            <a:r>
              <a:rPr lang="sr-Cyrl-RS" b="1" dirty="0" smtClean="0">
                <a:solidFill>
                  <a:schemeClr val="accent1"/>
                </a:solidFill>
                <a:hlinkClick r:id="rId3"/>
              </a:rPr>
              <a:t>галерија</a:t>
            </a:r>
            <a:endParaRPr lang="sr-Latn-RS" b="1" dirty="0">
              <a:solidFill>
                <a:schemeClr val="accent1"/>
              </a:solidFill>
            </a:endParaRPr>
          </a:p>
        </p:txBody>
      </p:sp>
      <p:sp>
        <p:nvSpPr>
          <p:cNvPr id="8" name="Down Arrow 7"/>
          <p:cNvSpPr/>
          <p:nvPr/>
        </p:nvSpPr>
        <p:spPr>
          <a:xfrm>
            <a:off x="7978822" y="432496"/>
            <a:ext cx="357636" cy="36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76629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Cyrl-RS" dirty="0" smtClean="0"/>
              <a:t>Систем оцењивања</a:t>
            </a:r>
            <a:endParaRPr dirty="0"/>
          </a:p>
        </p:txBody>
      </p:sp>
      <p:sp>
        <p:nvSpPr>
          <p:cNvPr id="482" name="Google Shape;482;p26"/>
          <p:cNvSpPr/>
          <p:nvPr/>
        </p:nvSpPr>
        <p:spPr>
          <a:xfrm>
            <a:off x="3505133" y="954523"/>
            <a:ext cx="1948800" cy="1948800"/>
          </a:xfrm>
          <a:prstGeom prst="ellipse">
            <a:avLst/>
          </a:prstGeom>
          <a:noFill/>
          <a:ln w="9525"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Пет плусева је петица, четири, четворка, три тројка… </a:t>
            </a:r>
            <a:endParaRPr dirty="0">
              <a:solidFill>
                <a:srgbClr val="4A5C65"/>
              </a:solidFill>
              <a:latin typeface="Lato Light"/>
              <a:ea typeface="Lato Light"/>
              <a:cs typeface="Lato Light"/>
              <a:sym typeface="Lato Light"/>
            </a:endParaRPr>
          </a:p>
        </p:txBody>
      </p:sp>
      <p:sp>
        <p:nvSpPr>
          <p:cNvPr id="483" name="Google Shape;483;p26"/>
          <p:cNvSpPr/>
          <p:nvPr/>
        </p:nvSpPr>
        <p:spPr>
          <a:xfrm>
            <a:off x="4234001" y="2664681"/>
            <a:ext cx="1948800" cy="1948800"/>
          </a:xfrm>
          <a:prstGeom prst="ellipse">
            <a:avLst/>
          </a:prstGeom>
          <a:noFill/>
          <a:ln w="9525" cap="flat"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У </a:t>
            </a:r>
            <a:r>
              <a:rPr lang="sr-Cyrl-RS" b="1" dirty="0" smtClean="0">
                <a:solidFill>
                  <a:srgbClr val="4A5C65"/>
                </a:solidFill>
                <a:latin typeface="Lato Light"/>
                <a:ea typeface="Lato Light"/>
                <a:cs typeface="Lato Light"/>
                <a:sym typeface="Lato Light"/>
              </a:rPr>
              <a:t>Гугл табели </a:t>
            </a:r>
            <a:r>
              <a:rPr lang="sr-Cyrl-RS" dirty="0" smtClean="0">
                <a:solidFill>
                  <a:srgbClr val="4A5C65"/>
                </a:solidFill>
                <a:latin typeface="Lato Light"/>
                <a:ea typeface="Lato Light"/>
                <a:cs typeface="Lato Light"/>
                <a:sym typeface="Lato Light"/>
              </a:rPr>
              <a:t>је направњен дневник где се уписују прикупљени плусевви.</a:t>
            </a:r>
          </a:p>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 </a:t>
            </a:r>
            <a:endParaRPr dirty="0">
              <a:solidFill>
                <a:srgbClr val="4A5C65"/>
              </a:solidFill>
              <a:latin typeface="Lato Light"/>
              <a:ea typeface="Lato Light"/>
              <a:cs typeface="Lato Light"/>
              <a:sym typeface="Lato Light"/>
            </a:endParaRPr>
          </a:p>
        </p:txBody>
      </p:sp>
      <p:sp>
        <p:nvSpPr>
          <p:cNvPr id="484" name="Google Shape;484;p26"/>
          <p:cNvSpPr/>
          <p:nvPr/>
        </p:nvSpPr>
        <p:spPr>
          <a:xfrm>
            <a:off x="5937269" y="2215475"/>
            <a:ext cx="1948800" cy="1948800"/>
          </a:xfrm>
          <a:prstGeom prst="ellipse">
            <a:avLst/>
          </a:prstGeom>
          <a:noFill/>
          <a:ln w="9525" cap="flat"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Плусеви се скупљају у току једног циклуса, тј. у оквиру једне тематске целине.</a:t>
            </a:r>
            <a:endParaRPr dirty="0">
              <a:solidFill>
                <a:srgbClr val="4A5C65"/>
              </a:solidFill>
              <a:latin typeface="Lato Light"/>
              <a:ea typeface="Lato Light"/>
              <a:cs typeface="Lato Light"/>
              <a:sym typeface="Lato Light"/>
            </a:endParaRPr>
          </a:p>
        </p:txBody>
      </p:sp>
      <p:sp>
        <p:nvSpPr>
          <p:cNvPr id="485" name="Google Shape;485;p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Box 1"/>
          <p:cNvSpPr txBox="1"/>
          <p:nvPr/>
        </p:nvSpPr>
        <p:spPr>
          <a:xfrm>
            <a:off x="900590" y="3753989"/>
            <a:ext cx="3578943" cy="738664"/>
          </a:xfrm>
          <a:prstGeom prst="rect">
            <a:avLst/>
          </a:prstGeom>
          <a:noFill/>
        </p:spPr>
        <p:txBody>
          <a:bodyPr wrap="square" rtlCol="0">
            <a:spAutoFit/>
          </a:bodyPr>
          <a:lstStyle/>
          <a:p>
            <a:r>
              <a:rPr lang="sr-Latn-RS" dirty="0">
                <a:hlinkClick r:id="rId3"/>
              </a:rPr>
              <a:t>https://docs.google.com/spreadsheets/d/1BpgCH4YtnZr8DuySZNh99BT76YtTYMs8MZE7e95yym8/edit#gid=0</a:t>
            </a:r>
            <a:endParaRPr lang="sr-Latn-RS" dirty="0"/>
          </a:p>
        </p:txBody>
      </p:sp>
      <p:cxnSp>
        <p:nvCxnSpPr>
          <p:cNvPr id="499" name="Straight Arrow Connector 498"/>
          <p:cNvCxnSpPr/>
          <p:nvPr/>
        </p:nvCxnSpPr>
        <p:spPr>
          <a:xfrm flipH="1">
            <a:off x="3677632" y="2975169"/>
            <a:ext cx="981237" cy="8674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Google Shape;483;p26"/>
          <p:cNvSpPr/>
          <p:nvPr/>
        </p:nvSpPr>
        <p:spPr>
          <a:xfrm>
            <a:off x="5134978" y="737419"/>
            <a:ext cx="2229383" cy="2023044"/>
          </a:xfrm>
          <a:prstGeom prst="ellipse">
            <a:avLst/>
          </a:prstGeom>
          <a:noFill/>
          <a:ln w="9525" cap="flat"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У есДневнику се преносе оцене где се у коментару оцене наводи линк на </a:t>
            </a:r>
            <a:r>
              <a:rPr lang="sr-Cyrl-RS" b="1" dirty="0" smtClean="0">
                <a:solidFill>
                  <a:srgbClr val="4A5C65"/>
                </a:solidFill>
                <a:latin typeface="Lato Light"/>
                <a:ea typeface="Lato Light"/>
                <a:cs typeface="Lato Light"/>
                <a:sym typeface="Lato Light"/>
              </a:rPr>
              <a:t>Гугл</a:t>
            </a:r>
            <a:r>
              <a:rPr lang="sr-Cyrl-RS" dirty="0" smtClean="0">
                <a:solidFill>
                  <a:srgbClr val="4A5C65"/>
                </a:solidFill>
                <a:latin typeface="Lato Light"/>
                <a:ea typeface="Lato Light"/>
                <a:cs typeface="Lato Light"/>
                <a:sym typeface="Lato Light"/>
              </a:rPr>
              <a:t> </a:t>
            </a:r>
            <a:r>
              <a:rPr lang="sr-Cyrl-RS" b="1" dirty="0" smtClean="0">
                <a:solidFill>
                  <a:srgbClr val="4A5C65"/>
                </a:solidFill>
                <a:latin typeface="Lato Light"/>
                <a:ea typeface="Lato Light"/>
                <a:cs typeface="Lato Light"/>
                <a:sym typeface="Lato Light"/>
              </a:rPr>
              <a:t>табелу</a:t>
            </a:r>
            <a:r>
              <a:rPr lang="sr-Cyrl-RS" dirty="0" smtClean="0">
                <a:solidFill>
                  <a:srgbClr val="4A5C65"/>
                </a:solidFill>
                <a:latin typeface="Lato Light"/>
                <a:ea typeface="Lato Light"/>
                <a:cs typeface="Lato Light"/>
                <a:sym typeface="Lato Light"/>
              </a:rPr>
              <a:t>, ћелија са уписаном оценом се боји.</a:t>
            </a:r>
          </a:p>
          <a:p>
            <a:pPr marL="0" lvl="0" indent="0" algn="ctr" rtl="0">
              <a:spcBef>
                <a:spcPts val="0"/>
              </a:spcBef>
              <a:spcAft>
                <a:spcPts val="0"/>
              </a:spcAft>
              <a:buNone/>
            </a:pPr>
            <a:r>
              <a:rPr lang="sr-Cyrl-RS" dirty="0" smtClean="0">
                <a:solidFill>
                  <a:srgbClr val="4A5C65"/>
                </a:solidFill>
                <a:latin typeface="Lato Light"/>
                <a:ea typeface="Lato Light"/>
                <a:cs typeface="Lato Light"/>
                <a:sym typeface="Lato Light"/>
              </a:rPr>
              <a:t> </a:t>
            </a:r>
            <a:endParaRPr dirty="0">
              <a:solidFill>
                <a:srgbClr val="4A5C65"/>
              </a:solidFill>
              <a:latin typeface="Lato Light"/>
              <a:ea typeface="Lato Light"/>
              <a:cs typeface="Lato Light"/>
              <a:sym typeface="Lato Light"/>
            </a:endParaRPr>
          </a:p>
        </p:txBody>
      </p:sp>
      <p:sp>
        <p:nvSpPr>
          <p:cNvPr id="3" name="TextBox 2"/>
          <p:cNvSpPr txBox="1"/>
          <p:nvPr/>
        </p:nvSpPr>
        <p:spPr>
          <a:xfrm>
            <a:off x="7647342" y="836256"/>
            <a:ext cx="941283" cy="307777"/>
          </a:xfrm>
          <a:prstGeom prst="rect">
            <a:avLst/>
          </a:prstGeom>
          <a:noFill/>
        </p:spPr>
        <p:txBody>
          <a:bodyPr wrap="none" rtlCol="0">
            <a:spAutoFit/>
          </a:bodyPr>
          <a:lstStyle/>
          <a:p>
            <a:r>
              <a:rPr lang="sr-Cyrl-RS" b="1" dirty="0" smtClean="0">
                <a:solidFill>
                  <a:schemeClr val="accent1"/>
                </a:solidFill>
                <a:hlinkClick r:id="rId4"/>
              </a:rPr>
              <a:t>галерија</a:t>
            </a:r>
            <a:endParaRPr lang="sr-Latn-RS" b="1" dirty="0">
              <a:solidFill>
                <a:schemeClr val="accent1"/>
              </a:solidFill>
            </a:endParaRPr>
          </a:p>
        </p:txBody>
      </p:sp>
      <p:sp>
        <p:nvSpPr>
          <p:cNvPr id="4" name="Down Arrow 3"/>
          <p:cNvSpPr/>
          <p:nvPr/>
        </p:nvSpPr>
        <p:spPr>
          <a:xfrm>
            <a:off x="7978822" y="432496"/>
            <a:ext cx="357636" cy="36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62" t="23871" r="17906" b="20851"/>
          <a:stretch/>
        </p:blipFill>
        <p:spPr>
          <a:xfrm>
            <a:off x="1532013" y="497086"/>
            <a:ext cx="6742128" cy="3781404"/>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4"/>
          <a:stretch>
            <a:fillRect/>
          </a:stretch>
        </p:blipFill>
        <p:spPr>
          <a:xfrm>
            <a:off x="812800" y="1083229"/>
            <a:ext cx="3608119" cy="18500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20897198">
            <a:off x="186626" y="1515556"/>
            <a:ext cx="1826232" cy="523220"/>
          </a:xfrm>
          <a:prstGeom prst="rect">
            <a:avLst/>
          </a:prstGeom>
          <a:noFill/>
        </p:spPr>
        <p:txBody>
          <a:bodyPr wrap="square" rtlCol="0">
            <a:spAutoFit/>
          </a:bodyPr>
          <a:lstStyle/>
          <a:p>
            <a:r>
              <a:rPr lang="sr-Cyrl-RS" b="1" dirty="0" smtClean="0">
                <a:solidFill>
                  <a:schemeClr val="accent5">
                    <a:lumMod val="75000"/>
                  </a:schemeClr>
                </a:solidFill>
              </a:rPr>
              <a:t>Задаци рађени на</a:t>
            </a:r>
          </a:p>
          <a:p>
            <a:r>
              <a:rPr lang="sr-Cyrl-RS" b="1" dirty="0" smtClean="0">
                <a:solidFill>
                  <a:schemeClr val="accent5">
                    <a:lumMod val="75000"/>
                  </a:schemeClr>
                </a:solidFill>
              </a:rPr>
              <a:t>виртелној </a:t>
            </a:r>
            <a:r>
              <a:rPr lang="sr-Cyrl-RS" b="1" dirty="0" smtClean="0">
                <a:solidFill>
                  <a:schemeClr val="accent5">
                    <a:lumMod val="75000"/>
                  </a:schemeClr>
                </a:solidFill>
              </a:rPr>
              <a:t>табли.</a:t>
            </a:r>
            <a:endParaRPr lang="sr-Latn-RS" b="1" dirty="0">
              <a:solidFill>
                <a:schemeClr val="accent5">
                  <a:lumMod val="75000"/>
                </a:schemeClr>
              </a:solidFill>
            </a:endParaRPr>
          </a:p>
        </p:txBody>
      </p:sp>
      <p:sp>
        <p:nvSpPr>
          <p:cNvPr id="9" name="TextBox 8"/>
          <p:cNvSpPr txBox="1"/>
          <p:nvPr/>
        </p:nvSpPr>
        <p:spPr>
          <a:xfrm rot="20585413">
            <a:off x="5787916" y="1208576"/>
            <a:ext cx="2430474" cy="307777"/>
          </a:xfrm>
          <a:prstGeom prst="rect">
            <a:avLst/>
          </a:prstGeom>
          <a:noFill/>
        </p:spPr>
        <p:txBody>
          <a:bodyPr wrap="none" rtlCol="0">
            <a:spAutoFit/>
          </a:bodyPr>
          <a:lstStyle/>
          <a:p>
            <a:r>
              <a:rPr lang="sr-Cyrl-RS" b="1" dirty="0" smtClean="0">
                <a:solidFill>
                  <a:schemeClr val="accent6">
                    <a:lumMod val="50000"/>
                  </a:schemeClr>
                </a:solidFill>
              </a:rPr>
              <a:t>Гугл дневник активности</a:t>
            </a:r>
            <a:endParaRPr lang="sr-Latn-RS" b="1" dirty="0">
              <a:solidFill>
                <a:schemeClr val="accent6">
                  <a:lumMod val="50000"/>
                </a:schemeClr>
              </a:solidFill>
            </a:endParaRPr>
          </a:p>
        </p:txBody>
      </p:sp>
      <p:pic>
        <p:nvPicPr>
          <p:cNvPr id="11" name="Picture 10"/>
          <p:cNvPicPr/>
          <p:nvPr/>
        </p:nvPicPr>
        <p:blipFill>
          <a:blip r:embed="rId5"/>
          <a:stretch>
            <a:fillRect/>
          </a:stretch>
        </p:blipFill>
        <p:spPr>
          <a:xfrm>
            <a:off x="443301" y="3011233"/>
            <a:ext cx="2830753" cy="1794263"/>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20835179">
            <a:off x="744291" y="3406801"/>
            <a:ext cx="2071401" cy="523220"/>
          </a:xfrm>
          <a:prstGeom prst="rect">
            <a:avLst/>
          </a:prstGeom>
          <a:noFill/>
        </p:spPr>
        <p:txBody>
          <a:bodyPr wrap="none" rtlCol="0">
            <a:spAutoFit/>
          </a:bodyPr>
          <a:lstStyle/>
          <a:p>
            <a:r>
              <a:rPr lang="sr-Cyrl-RS" b="1" dirty="0" smtClean="0">
                <a:solidFill>
                  <a:schemeClr val="accent5">
                    <a:lumMod val="75000"/>
                  </a:schemeClr>
                </a:solidFill>
              </a:rPr>
              <a:t>Ученик ради задатак </a:t>
            </a:r>
            <a:endParaRPr lang="en-US" b="1" dirty="0" smtClean="0">
              <a:solidFill>
                <a:schemeClr val="accent5">
                  <a:lumMod val="75000"/>
                </a:schemeClr>
              </a:solidFill>
            </a:endParaRPr>
          </a:p>
          <a:p>
            <a:r>
              <a:rPr lang="sr-Cyrl-RS" b="1" dirty="0" smtClean="0">
                <a:solidFill>
                  <a:schemeClr val="accent5">
                    <a:lumMod val="75000"/>
                  </a:schemeClr>
                </a:solidFill>
              </a:rPr>
              <a:t>на </a:t>
            </a:r>
            <a:r>
              <a:rPr lang="sr-Cyrl-RS" b="1" dirty="0" smtClean="0">
                <a:solidFill>
                  <a:schemeClr val="accent5">
                    <a:lumMod val="75000"/>
                  </a:schemeClr>
                </a:solidFill>
              </a:rPr>
              <a:t>свом уређају.</a:t>
            </a:r>
            <a:endParaRPr lang="sr-Latn-RS" b="1" dirty="0">
              <a:solidFill>
                <a:schemeClr val="accent5">
                  <a:lumMod val="75000"/>
                </a:schemeClr>
              </a:solidFill>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r="28065" b="9074"/>
          <a:stretch/>
        </p:blipFill>
        <p:spPr>
          <a:xfrm>
            <a:off x="3212453" y="3405674"/>
            <a:ext cx="2300626" cy="119574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646" t="5346" r="15269" b="28015"/>
          <a:stretch/>
        </p:blipFill>
        <p:spPr>
          <a:xfrm>
            <a:off x="3667810" y="1777166"/>
            <a:ext cx="5000087" cy="204511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2194" t="573" r="21683" b="9200"/>
          <a:stretch/>
        </p:blipFill>
        <p:spPr>
          <a:xfrm>
            <a:off x="6287185" y="3273777"/>
            <a:ext cx="1924330" cy="1284701"/>
          </a:xfrm>
          <a:prstGeom prst="rect">
            <a:avLst/>
          </a:prstGeom>
          <a:ln>
            <a:noFill/>
          </a:ln>
          <a:effectLst>
            <a:outerShdw blurRad="292100" dist="139700" dir="2700000" algn="tl" rotWithShape="0">
              <a:srgbClr val="333333">
                <a:alpha val="65000"/>
              </a:srgbClr>
            </a:outerShdw>
          </a:effectLst>
        </p:spPr>
      </p:pic>
      <p:sp>
        <p:nvSpPr>
          <p:cNvPr id="16" name="Google Shape;554;p33"/>
          <p:cNvSpPr txBox="1">
            <a:spLocks/>
          </p:cNvSpPr>
          <p:nvPr/>
        </p:nvSpPr>
        <p:spPr>
          <a:xfrm rot="20273592">
            <a:off x="6402860" y="3094375"/>
            <a:ext cx="2492031" cy="979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360"/>
              </a:spcBef>
              <a:spcAft>
                <a:spcPts val="1000"/>
              </a:spcAft>
            </a:pPr>
            <a:r>
              <a:rPr lang="sr-Cyrl-RS" sz="2400" b="1" dirty="0" smtClean="0">
                <a:solidFill>
                  <a:schemeClr val="accent1"/>
                </a:solidFill>
              </a:rPr>
              <a:t>Наше</a:t>
            </a:r>
            <a:r>
              <a:rPr lang="en-US" sz="2400" dirty="0" smtClean="0">
                <a:solidFill>
                  <a:schemeClr val="accent1"/>
                </a:solidFill>
              </a:rPr>
              <a:t> </a:t>
            </a:r>
            <a:r>
              <a:rPr lang="sr-Cyrl-RS" sz="2400" dirty="0" smtClean="0">
                <a:solidFill>
                  <a:schemeClr val="accent1"/>
                </a:solidFill>
              </a:rPr>
              <a:t> </a:t>
            </a:r>
            <a:r>
              <a:rPr lang="sr-Cyrl-RS" sz="2400" b="1" dirty="0" smtClean="0">
                <a:solidFill>
                  <a:schemeClr val="accent1"/>
                </a:solidFill>
              </a:rPr>
              <a:t>табле</a:t>
            </a:r>
            <a:endParaRPr lang="sr-Cyrl-RS" sz="2400" b="1" dirty="0">
              <a:solidFill>
                <a:schemeClr val="accent1"/>
              </a:solidFill>
            </a:endParaRPr>
          </a:p>
        </p:txBody>
      </p:sp>
      <p:sp>
        <p:nvSpPr>
          <p:cNvPr id="17" name="TextBox 16"/>
          <p:cNvSpPr txBox="1"/>
          <p:nvPr/>
        </p:nvSpPr>
        <p:spPr>
          <a:xfrm rot="3150851">
            <a:off x="8281660" y="575101"/>
            <a:ext cx="697627" cy="523220"/>
          </a:xfrm>
          <a:prstGeom prst="rect">
            <a:avLst/>
          </a:prstGeom>
          <a:noFill/>
        </p:spPr>
        <p:txBody>
          <a:bodyPr wrap="none" rtlCol="0">
            <a:spAutoFit/>
          </a:bodyPr>
          <a:lstStyle/>
          <a:p>
            <a:r>
              <a:rPr lang="sr-Cyrl-RS" b="1" dirty="0" smtClean="0">
                <a:solidFill>
                  <a:schemeClr val="accent4"/>
                </a:solidFill>
                <a:hlinkClick r:id="rId9"/>
              </a:rPr>
              <a:t>Још</a:t>
            </a:r>
          </a:p>
          <a:p>
            <a:r>
              <a:rPr lang="sr-Cyrl-RS" b="1" dirty="0" smtClean="0">
                <a:solidFill>
                  <a:schemeClr val="accent4"/>
                </a:solidFill>
                <a:hlinkClick r:id="rId9"/>
              </a:rPr>
              <a:t>слика</a:t>
            </a:r>
            <a:endParaRPr lang="sr-Latn-RS" b="1" dirty="0">
              <a:solidFill>
                <a:schemeClr val="accent4"/>
              </a:solidFill>
            </a:endParaRPr>
          </a:p>
        </p:txBody>
      </p:sp>
    </p:spTree>
    <p:extLst>
      <p:ext uri="{BB962C8B-B14F-4D97-AF65-F5344CB8AC3E}">
        <p14:creationId xmlns:p14="http://schemas.microsoft.com/office/powerpoint/2010/main" val="458720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5820</TotalTime>
  <Words>697</Words>
  <Application>Microsoft Office PowerPoint</Application>
  <PresentationFormat>On-screen Show (16:9)</PresentationFormat>
  <Paragraphs>91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 Slab Regular</vt:lpstr>
      <vt:lpstr>Lato Light</vt:lpstr>
      <vt:lpstr>Kent template</vt:lpstr>
      <vt:lpstr>Опис наставе на даљину предмета математика</vt:lpstr>
      <vt:lpstr>Пре свега, уводне напомене</vt:lpstr>
      <vt:lpstr> Циљ презентације</vt:lpstr>
      <vt:lpstr>Распоред спровођења наставе</vt:lpstr>
      <vt:lpstr>Таксонометрија активности наставника</vt:lpstr>
      <vt:lpstr>Пројектни  задаци</vt:lpstr>
      <vt:lpstr>PowerPoint Presentation</vt:lpstr>
      <vt:lpstr>Систем оцењивања</vt:lpstr>
      <vt:lpstr>PowerPoint Presentation</vt:lpstr>
      <vt:lpstr>Уместо закључка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Опис наставе на даљину предмета математика</dc:title>
  <dc:creator>Gordana Stanković</dc:creator>
  <cp:lastModifiedBy>Korisnik</cp:lastModifiedBy>
  <cp:revision>93</cp:revision>
  <dcterms:modified xsi:type="dcterms:W3CDTF">2020-05-16T04:48:26Z</dcterms:modified>
</cp:coreProperties>
</file>